
<file path=[Content_Types].xml><?xml version="1.0" encoding="utf-8"?>
<Types xmlns="http://schemas.openxmlformats.org/package/2006/content-types">
  <Default Extension="xml" ContentType="application/xml"/>
  <Default Extension="jpeg" ContentType="image/jpeg"/>
  <Default Extension="wdp" ContentType="image/vnd.ms-photo"/>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12"/>
  </p:notesMasterIdLst>
  <p:sldIdLst>
    <p:sldId id="257" r:id="rId2"/>
    <p:sldId id="267" r:id="rId3"/>
    <p:sldId id="270" r:id="rId4"/>
    <p:sldId id="268" r:id="rId5"/>
    <p:sldId id="262" r:id="rId6"/>
    <p:sldId id="264" r:id="rId7"/>
    <p:sldId id="256" r:id="rId8"/>
    <p:sldId id="269" r:id="rId9"/>
    <p:sldId id="26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FB"/>
    <a:srgbClr val="FA32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7843"/>
  </p:normalViewPr>
  <p:slideViewPr>
    <p:cSldViewPr snapToGrid="0">
      <p:cViewPr varScale="1">
        <p:scale>
          <a:sx n="110" d="100"/>
          <a:sy n="110" d="100"/>
        </p:scale>
        <p:origin x="6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2522E-8636-46F8-9A42-DD7D7FD2221A}" type="doc">
      <dgm:prSet loTypeId="urn:microsoft.com/office/officeart/2005/8/layout/chevron1" loCatId="Inbox" qsTypeId="urn:microsoft.com/office/officeart/2005/8/quickstyle/simple1" qsCatId="simple" csTypeId="urn:microsoft.com/office/officeart/2005/8/colors/accent1_2" csCatId="accent1" phldr="1"/>
      <dgm:spPr/>
    </dgm:pt>
    <dgm:pt modelId="{18B9401B-9678-4778-BF5A-8A5CBFF02A70}">
      <dgm:prSet phldrT="[Text]"/>
      <dgm:spPr>
        <a:solidFill>
          <a:srgbClr val="002060"/>
        </a:solidFill>
      </dgm:spPr>
      <dgm:t>
        <a:bodyPr/>
        <a:lstStyle/>
        <a:p>
          <a:r>
            <a:rPr lang="en-US" dirty="0">
              <a:solidFill>
                <a:schemeClr val="bg1"/>
              </a:solidFill>
            </a:rPr>
            <a:t>1. Locate farmers who own land close to fresh water</a:t>
          </a:r>
        </a:p>
      </dgm:t>
    </dgm:pt>
    <dgm:pt modelId="{FB2D38D6-B380-4BE4-8466-286B494FCA9C}" type="parTrans" cxnId="{BE75C231-723A-41A6-8034-E885A3EBDCBC}">
      <dgm:prSet/>
      <dgm:spPr/>
      <dgm:t>
        <a:bodyPr/>
        <a:lstStyle/>
        <a:p>
          <a:endParaRPr lang="en-US"/>
        </a:p>
      </dgm:t>
    </dgm:pt>
    <dgm:pt modelId="{61FE2C4A-BDCB-4B91-87DB-486506461FC5}" type="sibTrans" cxnId="{BE75C231-723A-41A6-8034-E885A3EBDCBC}">
      <dgm:prSet/>
      <dgm:spPr/>
      <dgm:t>
        <a:bodyPr/>
        <a:lstStyle/>
        <a:p>
          <a:endParaRPr lang="en-US"/>
        </a:p>
      </dgm:t>
    </dgm:pt>
    <dgm:pt modelId="{2A7EA564-8E18-40AF-A44D-64FEADFCE6E7}">
      <dgm:prSet phldrT="[Text]"/>
      <dgm:spPr>
        <a:solidFill>
          <a:schemeClr val="accent6"/>
        </a:solidFill>
      </dgm:spPr>
      <dgm:t>
        <a:bodyPr/>
        <a:lstStyle/>
        <a:p>
          <a:r>
            <a:rPr lang="en-US" dirty="0">
              <a:solidFill>
                <a:schemeClr val="bg1"/>
              </a:solidFill>
            </a:rPr>
            <a:t>2. Lease and manage SPWM systems</a:t>
          </a:r>
        </a:p>
      </dgm:t>
    </dgm:pt>
    <dgm:pt modelId="{35A7DF0B-2250-41B2-BAC7-ABA1DDD72662}" type="parTrans" cxnId="{B8B333C8-3117-4E81-A5B5-18B906625628}">
      <dgm:prSet/>
      <dgm:spPr/>
      <dgm:t>
        <a:bodyPr/>
        <a:lstStyle/>
        <a:p>
          <a:endParaRPr lang="en-US"/>
        </a:p>
      </dgm:t>
    </dgm:pt>
    <dgm:pt modelId="{92D20E20-07F4-47DF-9DC9-5D3BEC36FEB7}" type="sibTrans" cxnId="{B8B333C8-3117-4E81-A5B5-18B906625628}">
      <dgm:prSet/>
      <dgm:spPr/>
      <dgm:t>
        <a:bodyPr/>
        <a:lstStyle/>
        <a:p>
          <a:endParaRPr lang="en-US"/>
        </a:p>
      </dgm:t>
    </dgm:pt>
    <dgm:pt modelId="{E0F571D3-A639-4EC6-8CEB-207DEF5BB5D3}">
      <dgm:prSet phldrT="[Text]"/>
      <dgm:spPr/>
      <dgm:t>
        <a:bodyPr/>
        <a:lstStyle/>
        <a:p>
          <a:r>
            <a:rPr lang="en-US" dirty="0">
              <a:solidFill>
                <a:schemeClr val="bg1"/>
              </a:solidFill>
            </a:rPr>
            <a:t>3. Educate farmers to increase yields</a:t>
          </a:r>
        </a:p>
      </dgm:t>
    </dgm:pt>
    <dgm:pt modelId="{9B8DAE4D-F2F7-4114-9429-91EEE885120D}" type="parTrans" cxnId="{1237B947-7DE2-4C2B-9DFB-59F3A1879302}">
      <dgm:prSet/>
      <dgm:spPr/>
      <dgm:t>
        <a:bodyPr/>
        <a:lstStyle/>
        <a:p>
          <a:endParaRPr lang="en-US"/>
        </a:p>
      </dgm:t>
    </dgm:pt>
    <dgm:pt modelId="{C61D34F6-286E-496A-8966-1B6A445F7502}" type="sibTrans" cxnId="{1237B947-7DE2-4C2B-9DFB-59F3A1879302}">
      <dgm:prSet/>
      <dgm:spPr/>
      <dgm:t>
        <a:bodyPr/>
        <a:lstStyle/>
        <a:p>
          <a:endParaRPr lang="en-US"/>
        </a:p>
      </dgm:t>
    </dgm:pt>
    <dgm:pt modelId="{44DB100C-2729-438A-93CA-D2A8CC389728}" type="pres">
      <dgm:prSet presAssocID="{25C2522E-8636-46F8-9A42-DD7D7FD2221A}" presName="Name0" presStyleCnt="0">
        <dgm:presLayoutVars>
          <dgm:dir/>
          <dgm:animLvl val="lvl"/>
          <dgm:resizeHandles val="exact"/>
        </dgm:presLayoutVars>
      </dgm:prSet>
      <dgm:spPr/>
    </dgm:pt>
    <dgm:pt modelId="{8D754D34-4A72-4AB8-A05F-6DFD40EFD637}" type="pres">
      <dgm:prSet presAssocID="{18B9401B-9678-4778-BF5A-8A5CBFF02A70}" presName="parTxOnly" presStyleLbl="node1" presStyleIdx="0" presStyleCnt="3">
        <dgm:presLayoutVars>
          <dgm:chMax val="0"/>
          <dgm:chPref val="0"/>
          <dgm:bulletEnabled val="1"/>
        </dgm:presLayoutVars>
      </dgm:prSet>
      <dgm:spPr/>
      <dgm:t>
        <a:bodyPr/>
        <a:lstStyle/>
        <a:p>
          <a:endParaRPr lang="en-GB"/>
        </a:p>
      </dgm:t>
    </dgm:pt>
    <dgm:pt modelId="{8C612D65-C5B1-4038-A0B5-65C7B6F27DF1}" type="pres">
      <dgm:prSet presAssocID="{61FE2C4A-BDCB-4B91-87DB-486506461FC5}" presName="parTxOnlySpace" presStyleCnt="0"/>
      <dgm:spPr/>
    </dgm:pt>
    <dgm:pt modelId="{89B535DD-12B6-4DF5-BAF9-183BC5AC868C}" type="pres">
      <dgm:prSet presAssocID="{2A7EA564-8E18-40AF-A44D-64FEADFCE6E7}" presName="parTxOnly" presStyleLbl="node1" presStyleIdx="1" presStyleCnt="3">
        <dgm:presLayoutVars>
          <dgm:chMax val="0"/>
          <dgm:chPref val="0"/>
          <dgm:bulletEnabled val="1"/>
        </dgm:presLayoutVars>
      </dgm:prSet>
      <dgm:spPr/>
      <dgm:t>
        <a:bodyPr/>
        <a:lstStyle/>
        <a:p>
          <a:endParaRPr lang="en-GB"/>
        </a:p>
      </dgm:t>
    </dgm:pt>
    <dgm:pt modelId="{5AB5B154-74E8-4E72-A842-667BB925C75F}" type="pres">
      <dgm:prSet presAssocID="{92D20E20-07F4-47DF-9DC9-5D3BEC36FEB7}" presName="parTxOnlySpace" presStyleCnt="0"/>
      <dgm:spPr/>
    </dgm:pt>
    <dgm:pt modelId="{54C3C410-340D-493C-9E01-6322771F0C47}" type="pres">
      <dgm:prSet presAssocID="{E0F571D3-A639-4EC6-8CEB-207DEF5BB5D3}" presName="parTxOnly" presStyleLbl="node1" presStyleIdx="2" presStyleCnt="3">
        <dgm:presLayoutVars>
          <dgm:chMax val="0"/>
          <dgm:chPref val="0"/>
          <dgm:bulletEnabled val="1"/>
        </dgm:presLayoutVars>
      </dgm:prSet>
      <dgm:spPr/>
      <dgm:t>
        <a:bodyPr/>
        <a:lstStyle/>
        <a:p>
          <a:endParaRPr lang="en-GB"/>
        </a:p>
      </dgm:t>
    </dgm:pt>
  </dgm:ptLst>
  <dgm:cxnLst>
    <dgm:cxn modelId="{9F90E42E-B544-49B6-AD82-DEAADA28F117}" type="presOf" srcId="{E0F571D3-A639-4EC6-8CEB-207DEF5BB5D3}" destId="{54C3C410-340D-493C-9E01-6322771F0C47}" srcOrd="0" destOrd="0" presId="urn:microsoft.com/office/officeart/2005/8/layout/chevron1"/>
    <dgm:cxn modelId="{BE75C231-723A-41A6-8034-E885A3EBDCBC}" srcId="{25C2522E-8636-46F8-9A42-DD7D7FD2221A}" destId="{18B9401B-9678-4778-BF5A-8A5CBFF02A70}" srcOrd="0" destOrd="0" parTransId="{FB2D38D6-B380-4BE4-8466-286B494FCA9C}" sibTransId="{61FE2C4A-BDCB-4B91-87DB-486506461FC5}"/>
    <dgm:cxn modelId="{D7895C51-1B0A-42CA-BD0B-6411A68C836E}" type="presOf" srcId="{2A7EA564-8E18-40AF-A44D-64FEADFCE6E7}" destId="{89B535DD-12B6-4DF5-BAF9-183BC5AC868C}" srcOrd="0" destOrd="0" presId="urn:microsoft.com/office/officeart/2005/8/layout/chevron1"/>
    <dgm:cxn modelId="{B8B333C8-3117-4E81-A5B5-18B906625628}" srcId="{25C2522E-8636-46F8-9A42-DD7D7FD2221A}" destId="{2A7EA564-8E18-40AF-A44D-64FEADFCE6E7}" srcOrd="1" destOrd="0" parTransId="{35A7DF0B-2250-41B2-BAC7-ABA1DDD72662}" sibTransId="{92D20E20-07F4-47DF-9DC9-5D3BEC36FEB7}"/>
    <dgm:cxn modelId="{1237B947-7DE2-4C2B-9DFB-59F3A1879302}" srcId="{25C2522E-8636-46F8-9A42-DD7D7FD2221A}" destId="{E0F571D3-A639-4EC6-8CEB-207DEF5BB5D3}" srcOrd="2" destOrd="0" parTransId="{9B8DAE4D-F2F7-4114-9429-91EEE885120D}" sibTransId="{C61D34F6-286E-496A-8966-1B6A445F7502}"/>
    <dgm:cxn modelId="{8521C0F3-F1A8-47F7-BF68-947CD26B30D0}" type="presOf" srcId="{18B9401B-9678-4778-BF5A-8A5CBFF02A70}" destId="{8D754D34-4A72-4AB8-A05F-6DFD40EFD637}" srcOrd="0" destOrd="0" presId="urn:microsoft.com/office/officeart/2005/8/layout/chevron1"/>
    <dgm:cxn modelId="{26EAD6A9-AE68-4F20-B0E9-067AFC04AD2E}" type="presOf" srcId="{25C2522E-8636-46F8-9A42-DD7D7FD2221A}" destId="{44DB100C-2729-438A-93CA-D2A8CC389728}" srcOrd="0" destOrd="0" presId="urn:microsoft.com/office/officeart/2005/8/layout/chevron1"/>
    <dgm:cxn modelId="{C3C03770-9D61-471E-B343-4716F8D04E43}" type="presParOf" srcId="{44DB100C-2729-438A-93CA-D2A8CC389728}" destId="{8D754D34-4A72-4AB8-A05F-6DFD40EFD637}" srcOrd="0" destOrd="0" presId="urn:microsoft.com/office/officeart/2005/8/layout/chevron1"/>
    <dgm:cxn modelId="{DD7B7CA9-5C2C-49FB-B23C-40F3C188818A}" type="presParOf" srcId="{44DB100C-2729-438A-93CA-D2A8CC389728}" destId="{8C612D65-C5B1-4038-A0B5-65C7B6F27DF1}" srcOrd="1" destOrd="0" presId="urn:microsoft.com/office/officeart/2005/8/layout/chevron1"/>
    <dgm:cxn modelId="{CAE4F1D4-E22A-4418-A375-21862B5D5494}" type="presParOf" srcId="{44DB100C-2729-438A-93CA-D2A8CC389728}" destId="{89B535DD-12B6-4DF5-BAF9-183BC5AC868C}" srcOrd="2" destOrd="0" presId="urn:microsoft.com/office/officeart/2005/8/layout/chevron1"/>
    <dgm:cxn modelId="{4B18CF91-9130-42BC-B627-09C1AAFAF472}" type="presParOf" srcId="{44DB100C-2729-438A-93CA-D2A8CC389728}" destId="{5AB5B154-74E8-4E72-A842-667BB925C75F}" srcOrd="3" destOrd="0" presId="urn:microsoft.com/office/officeart/2005/8/layout/chevron1"/>
    <dgm:cxn modelId="{E83CB981-3D05-40D4-B38D-5B5382B454B7}" type="presParOf" srcId="{44DB100C-2729-438A-93CA-D2A8CC389728}" destId="{54C3C410-340D-493C-9E01-6322771F0C4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2522E-8636-46F8-9A42-DD7D7FD2221A}" type="doc">
      <dgm:prSet loTypeId="urn:microsoft.com/office/officeart/2005/8/layout/chevron1" loCatId="Inbox" qsTypeId="urn:microsoft.com/office/officeart/2005/8/quickstyle/simple1" qsCatId="simple" csTypeId="urn:microsoft.com/office/officeart/2005/8/colors/accent1_2" csCatId="accent1" phldr="1"/>
      <dgm:spPr/>
    </dgm:pt>
    <dgm:pt modelId="{18B9401B-9678-4778-BF5A-8A5CBFF02A70}">
      <dgm:prSet phldrT="[Text]"/>
      <dgm:spPr>
        <a:solidFill>
          <a:srgbClr val="002060"/>
        </a:solidFill>
      </dgm:spPr>
      <dgm:t>
        <a:bodyPr/>
        <a:lstStyle/>
        <a:p>
          <a:r>
            <a:rPr lang="en-US" dirty="0"/>
            <a:t>4. Buy produce directly from micro farmers</a:t>
          </a:r>
        </a:p>
      </dgm:t>
    </dgm:pt>
    <dgm:pt modelId="{FB2D38D6-B380-4BE4-8466-286B494FCA9C}" type="parTrans" cxnId="{BE75C231-723A-41A6-8034-E885A3EBDCBC}">
      <dgm:prSet/>
      <dgm:spPr/>
      <dgm:t>
        <a:bodyPr/>
        <a:lstStyle/>
        <a:p>
          <a:endParaRPr lang="en-US"/>
        </a:p>
      </dgm:t>
    </dgm:pt>
    <dgm:pt modelId="{61FE2C4A-BDCB-4B91-87DB-486506461FC5}" type="sibTrans" cxnId="{BE75C231-723A-41A6-8034-E885A3EBDCBC}">
      <dgm:prSet/>
      <dgm:spPr/>
      <dgm:t>
        <a:bodyPr/>
        <a:lstStyle/>
        <a:p>
          <a:endParaRPr lang="en-US"/>
        </a:p>
      </dgm:t>
    </dgm:pt>
    <dgm:pt modelId="{2A7EA564-8E18-40AF-A44D-64FEADFCE6E7}">
      <dgm:prSet phldrT="[Text]"/>
      <dgm:spPr>
        <a:solidFill>
          <a:schemeClr val="accent6"/>
        </a:solidFill>
      </dgm:spPr>
      <dgm:t>
        <a:bodyPr/>
        <a:lstStyle/>
        <a:p>
          <a:r>
            <a:rPr lang="en-US" dirty="0"/>
            <a:t>5. Sell micro farm produce to the international market</a:t>
          </a:r>
        </a:p>
      </dgm:t>
    </dgm:pt>
    <dgm:pt modelId="{35A7DF0B-2250-41B2-BAC7-ABA1DDD72662}" type="parTrans" cxnId="{B8B333C8-3117-4E81-A5B5-18B906625628}">
      <dgm:prSet/>
      <dgm:spPr/>
      <dgm:t>
        <a:bodyPr/>
        <a:lstStyle/>
        <a:p>
          <a:endParaRPr lang="en-US"/>
        </a:p>
      </dgm:t>
    </dgm:pt>
    <dgm:pt modelId="{92D20E20-07F4-47DF-9DC9-5D3BEC36FEB7}" type="sibTrans" cxnId="{B8B333C8-3117-4E81-A5B5-18B906625628}">
      <dgm:prSet/>
      <dgm:spPr/>
      <dgm:t>
        <a:bodyPr/>
        <a:lstStyle/>
        <a:p>
          <a:endParaRPr lang="en-US"/>
        </a:p>
      </dgm:t>
    </dgm:pt>
    <dgm:pt modelId="{E0F571D3-A639-4EC6-8CEB-207DEF5BB5D3}">
      <dgm:prSet phldrT="[Text]"/>
      <dgm:spPr/>
      <dgm:t>
        <a:bodyPr/>
        <a:lstStyle/>
        <a:p>
          <a:r>
            <a:rPr lang="en-US" dirty="0"/>
            <a:t>6. Use profit to pay back equipment suppliers</a:t>
          </a:r>
        </a:p>
      </dgm:t>
    </dgm:pt>
    <dgm:pt modelId="{9B8DAE4D-F2F7-4114-9429-91EEE885120D}" type="parTrans" cxnId="{1237B947-7DE2-4C2B-9DFB-59F3A1879302}">
      <dgm:prSet/>
      <dgm:spPr/>
      <dgm:t>
        <a:bodyPr/>
        <a:lstStyle/>
        <a:p>
          <a:endParaRPr lang="en-US"/>
        </a:p>
      </dgm:t>
    </dgm:pt>
    <dgm:pt modelId="{C61D34F6-286E-496A-8966-1B6A445F7502}" type="sibTrans" cxnId="{1237B947-7DE2-4C2B-9DFB-59F3A1879302}">
      <dgm:prSet/>
      <dgm:spPr/>
      <dgm:t>
        <a:bodyPr/>
        <a:lstStyle/>
        <a:p>
          <a:endParaRPr lang="en-US"/>
        </a:p>
      </dgm:t>
    </dgm:pt>
    <dgm:pt modelId="{44DB100C-2729-438A-93CA-D2A8CC389728}" type="pres">
      <dgm:prSet presAssocID="{25C2522E-8636-46F8-9A42-DD7D7FD2221A}" presName="Name0" presStyleCnt="0">
        <dgm:presLayoutVars>
          <dgm:dir/>
          <dgm:animLvl val="lvl"/>
          <dgm:resizeHandles val="exact"/>
        </dgm:presLayoutVars>
      </dgm:prSet>
      <dgm:spPr/>
    </dgm:pt>
    <dgm:pt modelId="{8D754D34-4A72-4AB8-A05F-6DFD40EFD637}" type="pres">
      <dgm:prSet presAssocID="{18B9401B-9678-4778-BF5A-8A5CBFF02A70}" presName="parTxOnly" presStyleLbl="node1" presStyleIdx="0" presStyleCnt="3">
        <dgm:presLayoutVars>
          <dgm:chMax val="0"/>
          <dgm:chPref val="0"/>
          <dgm:bulletEnabled val="1"/>
        </dgm:presLayoutVars>
      </dgm:prSet>
      <dgm:spPr/>
      <dgm:t>
        <a:bodyPr/>
        <a:lstStyle/>
        <a:p>
          <a:endParaRPr lang="en-GB"/>
        </a:p>
      </dgm:t>
    </dgm:pt>
    <dgm:pt modelId="{8C612D65-C5B1-4038-A0B5-65C7B6F27DF1}" type="pres">
      <dgm:prSet presAssocID="{61FE2C4A-BDCB-4B91-87DB-486506461FC5}" presName="parTxOnlySpace" presStyleCnt="0"/>
      <dgm:spPr/>
    </dgm:pt>
    <dgm:pt modelId="{89B535DD-12B6-4DF5-BAF9-183BC5AC868C}" type="pres">
      <dgm:prSet presAssocID="{2A7EA564-8E18-40AF-A44D-64FEADFCE6E7}" presName="parTxOnly" presStyleLbl="node1" presStyleIdx="1" presStyleCnt="3">
        <dgm:presLayoutVars>
          <dgm:chMax val="0"/>
          <dgm:chPref val="0"/>
          <dgm:bulletEnabled val="1"/>
        </dgm:presLayoutVars>
      </dgm:prSet>
      <dgm:spPr/>
      <dgm:t>
        <a:bodyPr/>
        <a:lstStyle/>
        <a:p>
          <a:endParaRPr lang="en-GB"/>
        </a:p>
      </dgm:t>
    </dgm:pt>
    <dgm:pt modelId="{5AB5B154-74E8-4E72-A842-667BB925C75F}" type="pres">
      <dgm:prSet presAssocID="{92D20E20-07F4-47DF-9DC9-5D3BEC36FEB7}" presName="parTxOnlySpace" presStyleCnt="0"/>
      <dgm:spPr/>
    </dgm:pt>
    <dgm:pt modelId="{54C3C410-340D-493C-9E01-6322771F0C47}" type="pres">
      <dgm:prSet presAssocID="{E0F571D3-A639-4EC6-8CEB-207DEF5BB5D3}" presName="parTxOnly" presStyleLbl="node1" presStyleIdx="2" presStyleCnt="3">
        <dgm:presLayoutVars>
          <dgm:chMax val="0"/>
          <dgm:chPref val="0"/>
          <dgm:bulletEnabled val="1"/>
        </dgm:presLayoutVars>
      </dgm:prSet>
      <dgm:spPr/>
      <dgm:t>
        <a:bodyPr/>
        <a:lstStyle/>
        <a:p>
          <a:endParaRPr lang="en-GB"/>
        </a:p>
      </dgm:t>
    </dgm:pt>
  </dgm:ptLst>
  <dgm:cxnLst>
    <dgm:cxn modelId="{9F90E42E-B544-49B6-AD82-DEAADA28F117}" type="presOf" srcId="{E0F571D3-A639-4EC6-8CEB-207DEF5BB5D3}" destId="{54C3C410-340D-493C-9E01-6322771F0C47}" srcOrd="0" destOrd="0" presId="urn:microsoft.com/office/officeart/2005/8/layout/chevron1"/>
    <dgm:cxn modelId="{BE75C231-723A-41A6-8034-E885A3EBDCBC}" srcId="{25C2522E-8636-46F8-9A42-DD7D7FD2221A}" destId="{18B9401B-9678-4778-BF5A-8A5CBFF02A70}" srcOrd="0" destOrd="0" parTransId="{FB2D38D6-B380-4BE4-8466-286B494FCA9C}" sibTransId="{61FE2C4A-BDCB-4B91-87DB-486506461FC5}"/>
    <dgm:cxn modelId="{D7895C51-1B0A-42CA-BD0B-6411A68C836E}" type="presOf" srcId="{2A7EA564-8E18-40AF-A44D-64FEADFCE6E7}" destId="{89B535DD-12B6-4DF5-BAF9-183BC5AC868C}" srcOrd="0" destOrd="0" presId="urn:microsoft.com/office/officeart/2005/8/layout/chevron1"/>
    <dgm:cxn modelId="{B8B333C8-3117-4E81-A5B5-18B906625628}" srcId="{25C2522E-8636-46F8-9A42-DD7D7FD2221A}" destId="{2A7EA564-8E18-40AF-A44D-64FEADFCE6E7}" srcOrd="1" destOrd="0" parTransId="{35A7DF0B-2250-41B2-BAC7-ABA1DDD72662}" sibTransId="{92D20E20-07F4-47DF-9DC9-5D3BEC36FEB7}"/>
    <dgm:cxn modelId="{1237B947-7DE2-4C2B-9DFB-59F3A1879302}" srcId="{25C2522E-8636-46F8-9A42-DD7D7FD2221A}" destId="{E0F571D3-A639-4EC6-8CEB-207DEF5BB5D3}" srcOrd="2" destOrd="0" parTransId="{9B8DAE4D-F2F7-4114-9429-91EEE885120D}" sibTransId="{C61D34F6-286E-496A-8966-1B6A445F7502}"/>
    <dgm:cxn modelId="{8521C0F3-F1A8-47F7-BF68-947CD26B30D0}" type="presOf" srcId="{18B9401B-9678-4778-BF5A-8A5CBFF02A70}" destId="{8D754D34-4A72-4AB8-A05F-6DFD40EFD637}" srcOrd="0" destOrd="0" presId="urn:microsoft.com/office/officeart/2005/8/layout/chevron1"/>
    <dgm:cxn modelId="{26EAD6A9-AE68-4F20-B0E9-067AFC04AD2E}" type="presOf" srcId="{25C2522E-8636-46F8-9A42-DD7D7FD2221A}" destId="{44DB100C-2729-438A-93CA-D2A8CC389728}" srcOrd="0" destOrd="0" presId="urn:microsoft.com/office/officeart/2005/8/layout/chevron1"/>
    <dgm:cxn modelId="{C3C03770-9D61-471E-B343-4716F8D04E43}" type="presParOf" srcId="{44DB100C-2729-438A-93CA-D2A8CC389728}" destId="{8D754D34-4A72-4AB8-A05F-6DFD40EFD637}" srcOrd="0" destOrd="0" presId="urn:microsoft.com/office/officeart/2005/8/layout/chevron1"/>
    <dgm:cxn modelId="{DD7B7CA9-5C2C-49FB-B23C-40F3C188818A}" type="presParOf" srcId="{44DB100C-2729-438A-93CA-D2A8CC389728}" destId="{8C612D65-C5B1-4038-A0B5-65C7B6F27DF1}" srcOrd="1" destOrd="0" presId="urn:microsoft.com/office/officeart/2005/8/layout/chevron1"/>
    <dgm:cxn modelId="{CAE4F1D4-E22A-4418-A375-21862B5D5494}" type="presParOf" srcId="{44DB100C-2729-438A-93CA-D2A8CC389728}" destId="{89B535DD-12B6-4DF5-BAF9-183BC5AC868C}" srcOrd="2" destOrd="0" presId="urn:microsoft.com/office/officeart/2005/8/layout/chevron1"/>
    <dgm:cxn modelId="{4B18CF91-9130-42BC-B627-09C1AAFAF472}" type="presParOf" srcId="{44DB100C-2729-438A-93CA-D2A8CC389728}" destId="{5AB5B154-74E8-4E72-A842-667BB925C75F}" srcOrd="3" destOrd="0" presId="urn:microsoft.com/office/officeart/2005/8/layout/chevron1"/>
    <dgm:cxn modelId="{E83CB981-3D05-40D4-B38D-5B5382B454B7}" type="presParOf" srcId="{44DB100C-2729-438A-93CA-D2A8CC389728}" destId="{54C3C410-340D-493C-9E01-6322771F0C4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54D34-4A72-4AB8-A05F-6DFD40EFD637}">
      <dsp:nvSpPr>
        <dsp:cNvPr id="0" name=""/>
        <dsp:cNvSpPr/>
      </dsp:nvSpPr>
      <dsp:spPr>
        <a:xfrm>
          <a:off x="3080" y="1424994"/>
          <a:ext cx="3753370" cy="150134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a:solidFill>
                <a:schemeClr val="bg1"/>
              </a:solidFill>
            </a:rPr>
            <a:t>1. Locate farmers who own land close to fresh water</a:t>
          </a:r>
        </a:p>
      </dsp:txBody>
      <dsp:txXfrm>
        <a:off x="753754" y="1424994"/>
        <a:ext cx="2252022" cy="1501348"/>
      </dsp:txXfrm>
    </dsp:sp>
    <dsp:sp modelId="{89B535DD-12B6-4DF5-BAF9-183BC5AC868C}">
      <dsp:nvSpPr>
        <dsp:cNvPr id="0" name=""/>
        <dsp:cNvSpPr/>
      </dsp:nvSpPr>
      <dsp:spPr>
        <a:xfrm>
          <a:off x="3381114" y="1424994"/>
          <a:ext cx="3753370" cy="150134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a:solidFill>
                <a:schemeClr val="bg1"/>
              </a:solidFill>
            </a:rPr>
            <a:t>2. Lease and manage SPWM systems</a:t>
          </a:r>
        </a:p>
      </dsp:txBody>
      <dsp:txXfrm>
        <a:off x="4131788" y="1424994"/>
        <a:ext cx="2252022" cy="1501348"/>
      </dsp:txXfrm>
    </dsp:sp>
    <dsp:sp modelId="{54C3C410-340D-493C-9E01-6322771F0C47}">
      <dsp:nvSpPr>
        <dsp:cNvPr id="0" name=""/>
        <dsp:cNvSpPr/>
      </dsp:nvSpPr>
      <dsp:spPr>
        <a:xfrm>
          <a:off x="6759148" y="142499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a:solidFill>
                <a:schemeClr val="bg1"/>
              </a:solidFill>
            </a:rPr>
            <a:t>3. Educate farmers to increase yields</a:t>
          </a:r>
        </a:p>
      </dsp:txBody>
      <dsp:txXfrm>
        <a:off x="7509822" y="1424994"/>
        <a:ext cx="2252022" cy="1501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54D34-4A72-4AB8-A05F-6DFD40EFD637}">
      <dsp:nvSpPr>
        <dsp:cNvPr id="0" name=""/>
        <dsp:cNvSpPr/>
      </dsp:nvSpPr>
      <dsp:spPr>
        <a:xfrm>
          <a:off x="3080" y="1424994"/>
          <a:ext cx="3753370" cy="150134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4. Buy produce directly from micro farmers</a:t>
          </a:r>
        </a:p>
      </dsp:txBody>
      <dsp:txXfrm>
        <a:off x="753754" y="1424994"/>
        <a:ext cx="2252022" cy="1501348"/>
      </dsp:txXfrm>
    </dsp:sp>
    <dsp:sp modelId="{89B535DD-12B6-4DF5-BAF9-183BC5AC868C}">
      <dsp:nvSpPr>
        <dsp:cNvPr id="0" name=""/>
        <dsp:cNvSpPr/>
      </dsp:nvSpPr>
      <dsp:spPr>
        <a:xfrm>
          <a:off x="3381114" y="1424994"/>
          <a:ext cx="3753370" cy="150134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5. Sell micro farm produce to the international market</a:t>
          </a:r>
        </a:p>
      </dsp:txBody>
      <dsp:txXfrm>
        <a:off x="4131788" y="1424994"/>
        <a:ext cx="2252022" cy="1501348"/>
      </dsp:txXfrm>
    </dsp:sp>
    <dsp:sp modelId="{54C3C410-340D-493C-9E01-6322771F0C47}">
      <dsp:nvSpPr>
        <dsp:cNvPr id="0" name=""/>
        <dsp:cNvSpPr/>
      </dsp:nvSpPr>
      <dsp:spPr>
        <a:xfrm>
          <a:off x="6759148" y="142499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6. Use profit to pay back equipment suppliers</a:t>
          </a:r>
        </a:p>
      </dsp:txBody>
      <dsp:txXfrm>
        <a:off x="7509822" y="1424994"/>
        <a:ext cx="2252022" cy="15013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29503C-75A0-0242-A76B-0780160BED3A}" type="datetimeFigureOut">
              <a:rPr lang="en-GB" smtClean="0"/>
              <a:t>01/12/2017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7D29D-C4F7-2A44-8333-FE7CADF172E5}" type="slidenum">
              <a:rPr lang="en-GB" smtClean="0"/>
              <a:t>‹#›</a:t>
            </a:fld>
            <a:endParaRPr lang="en-GB"/>
          </a:p>
        </p:txBody>
      </p:sp>
    </p:spTree>
    <p:extLst>
      <p:ext uri="{BB962C8B-B14F-4D97-AF65-F5344CB8AC3E}">
        <p14:creationId xmlns:p14="http://schemas.microsoft.com/office/powerpoint/2010/main" val="198563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1</a:t>
            </a:fld>
            <a:endParaRPr lang="en-GB"/>
          </a:p>
        </p:txBody>
      </p:sp>
    </p:spTree>
    <p:extLst>
      <p:ext uri="{BB962C8B-B14F-4D97-AF65-F5344CB8AC3E}">
        <p14:creationId xmlns:p14="http://schemas.microsoft.com/office/powerpoint/2010/main" val="61430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3</a:t>
            </a:fld>
            <a:endParaRPr lang="en-GB"/>
          </a:p>
        </p:txBody>
      </p:sp>
    </p:spTree>
    <p:extLst>
      <p:ext uri="{BB962C8B-B14F-4D97-AF65-F5344CB8AC3E}">
        <p14:creationId xmlns:p14="http://schemas.microsoft.com/office/powerpoint/2010/main" val="185567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5</a:t>
            </a:fld>
            <a:endParaRPr lang="en-GB"/>
          </a:p>
        </p:txBody>
      </p:sp>
    </p:spTree>
    <p:extLst>
      <p:ext uri="{BB962C8B-B14F-4D97-AF65-F5344CB8AC3E}">
        <p14:creationId xmlns:p14="http://schemas.microsoft.com/office/powerpoint/2010/main" val="585177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7</a:t>
            </a:fld>
            <a:endParaRPr lang="en-GB"/>
          </a:p>
        </p:txBody>
      </p:sp>
    </p:spTree>
    <p:extLst>
      <p:ext uri="{BB962C8B-B14F-4D97-AF65-F5344CB8AC3E}">
        <p14:creationId xmlns:p14="http://schemas.microsoft.com/office/powerpoint/2010/main" val="108730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8</a:t>
            </a:fld>
            <a:endParaRPr lang="en-GB"/>
          </a:p>
        </p:txBody>
      </p:sp>
    </p:spTree>
    <p:extLst>
      <p:ext uri="{BB962C8B-B14F-4D97-AF65-F5344CB8AC3E}">
        <p14:creationId xmlns:p14="http://schemas.microsoft.com/office/powerpoint/2010/main" val="99313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Letter</a:t>
            </a:r>
            <a:r>
              <a:rPr lang="en-GB" baseline="0" dirty="0"/>
              <a:t> </a:t>
            </a:r>
            <a:r>
              <a:rPr lang="mr-IN" baseline="0" dirty="0"/>
              <a:t>–</a:t>
            </a:r>
            <a:r>
              <a:rPr lang="en-GB" baseline="0" dirty="0"/>
              <a:t>Statement -&gt; Where Text-Box is?</a:t>
            </a:r>
          </a:p>
          <a:p>
            <a:endParaRPr lang="en-GB" baseline="0" dirty="0"/>
          </a:p>
          <a:p>
            <a:r>
              <a:rPr lang="en-GB" dirty="0" err="1"/>
              <a:t>Grocom</a:t>
            </a:r>
            <a:r>
              <a:rPr lang="en-GB" dirty="0"/>
              <a:t> will work in partnership with </a:t>
            </a:r>
            <a:r>
              <a:rPr lang="en-GB" dirty="0" err="1"/>
              <a:t>Ulimi</a:t>
            </a:r>
            <a:r>
              <a:rPr lang="en-GB" dirty="0"/>
              <a:t> Irrigation to pilot the first site in Cape </a:t>
            </a:r>
            <a:r>
              <a:rPr lang="en-GB" dirty="0" err="1"/>
              <a:t>Maclear</a:t>
            </a:r>
            <a:r>
              <a:rPr lang="en-GB" dirty="0"/>
              <a:t>.</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9</a:t>
            </a:fld>
            <a:endParaRPr lang="en-GB"/>
          </a:p>
        </p:txBody>
      </p:sp>
    </p:spTree>
    <p:extLst>
      <p:ext uri="{BB962C8B-B14F-4D97-AF65-F5344CB8AC3E}">
        <p14:creationId xmlns:p14="http://schemas.microsoft.com/office/powerpoint/2010/main" val="135134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Hult</a:t>
            </a:r>
            <a:r>
              <a:rPr lang="en-GB" dirty="0"/>
              <a:t> Prize</a:t>
            </a:r>
          </a:p>
          <a:p>
            <a:endParaRPr lang="en-GB" dirty="0"/>
          </a:p>
          <a:p>
            <a:r>
              <a:rPr lang="en-GB" dirty="0"/>
              <a:t>Names</a:t>
            </a:r>
          </a:p>
          <a:p>
            <a:endParaRPr lang="en-GB" dirty="0"/>
          </a:p>
          <a:p>
            <a:r>
              <a:rPr lang="en-GB" dirty="0"/>
              <a:t>Quote</a:t>
            </a:r>
          </a:p>
          <a:p>
            <a:endParaRPr lang="en-GB" dirty="0"/>
          </a:p>
          <a:p>
            <a:r>
              <a:rPr lang="en-GB" dirty="0"/>
              <a:t>Ending</a:t>
            </a:r>
          </a:p>
          <a:p>
            <a:endParaRPr lang="en-GB" dirty="0"/>
          </a:p>
        </p:txBody>
      </p:sp>
      <p:sp>
        <p:nvSpPr>
          <p:cNvPr id="4" name="Slide Number Placeholder 3"/>
          <p:cNvSpPr>
            <a:spLocks noGrp="1"/>
          </p:cNvSpPr>
          <p:nvPr>
            <p:ph type="sldNum" sz="quarter" idx="10"/>
          </p:nvPr>
        </p:nvSpPr>
        <p:spPr/>
        <p:txBody>
          <a:bodyPr/>
          <a:lstStyle/>
          <a:p>
            <a:fld id="{3D67D29D-C4F7-2A44-8333-FE7CADF172E5}" type="slidenum">
              <a:rPr lang="en-GB" smtClean="0"/>
              <a:t>10</a:t>
            </a:fld>
            <a:endParaRPr lang="en-GB"/>
          </a:p>
        </p:txBody>
      </p:sp>
    </p:spTree>
    <p:extLst>
      <p:ext uri="{BB962C8B-B14F-4D97-AF65-F5344CB8AC3E}">
        <p14:creationId xmlns:p14="http://schemas.microsoft.com/office/powerpoint/2010/main" val="97379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82487B-E866-47F6-BDB9-5A4B7C734C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96D29596-1503-4099-BEE3-DF69DEC0F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BCDA8BAA-4E8D-444F-A249-17A94EAED74F}"/>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489A1659-9B2F-485E-B0DB-A5719C6132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4630CCF3-EACD-4FEC-9A2A-D84B3442FC65}"/>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260414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013BB8-DB87-4B17-87F7-162BD0DA92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5DCB49F7-CE20-4D8B-A8B0-D84975F071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330E9DA1-9035-4208-AB02-C08C478346BA}"/>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DF31837B-8E67-4ADF-B1BF-DB88F1F233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789DC033-9C9F-4263-9055-232BC32A7170}"/>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65411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F00C1F3-8548-4402-9D94-EEDBF50637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0B898B90-33FA-4CFA-91AE-2F48E7F8F8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18EE6916-804F-48C8-B715-83C77F36F002}"/>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31CCEC42-935D-472E-B1DC-A8D1AF8622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15A0F178-04A3-4836-87E3-17C38B06F5F6}"/>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50878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1A8BB-59C3-428D-BA89-EDDCBCD36F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FBA17A02-2100-442D-8510-1442D1D5E0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62532A6C-3EBC-4A49-87A1-67AA78D6756F}"/>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E644D89A-7975-41E5-A71C-FF5B05E72A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31BAD32A-9506-46E7-910C-E8ACD1486D20}"/>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370069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BCA5F2-94F0-4289-92F2-CA0B591F08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02750870-65D5-4FF3-B121-73DCDE671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D62B027-36D4-4181-B447-62F108E26234}"/>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DC6FCF1C-0582-4A80-862C-23A0DCE919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8781BB6A-0DCF-4166-AFDA-DAB7528C1BC3}"/>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212427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9E9EDF-4155-4888-9143-76C449244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DB6949C2-F16E-47A8-870D-6D200A38DE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7C1EF0BE-6C8C-4649-946F-09A9D49A27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B6408686-40D0-4E12-8721-8E87533BA7CD}"/>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6" name="Footer Placeholder 5">
            <a:extLst>
              <a:ext uri="{FF2B5EF4-FFF2-40B4-BE49-F238E27FC236}">
                <a16:creationId xmlns="" xmlns:a16="http://schemas.microsoft.com/office/drawing/2014/main" id="{F3E25848-4A9E-49A2-A4B0-17633FC020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07FE6227-30FD-477D-B39C-A67B465D2724}"/>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378625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0A2119-E9EF-4C4B-B01D-59254492E68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DFBAD750-E656-412F-B2D2-077E8D4702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BFB0676-6357-4BD7-B210-BD5561CE67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BF267D74-7CB4-494E-8EBC-E6210FC76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8B1EA72-0308-44EF-885C-44A71EBF00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D476BFD7-962E-4531-B224-9C997BF56FFF}"/>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8" name="Footer Placeholder 7">
            <a:extLst>
              <a:ext uri="{FF2B5EF4-FFF2-40B4-BE49-F238E27FC236}">
                <a16:creationId xmlns="" xmlns:a16="http://schemas.microsoft.com/office/drawing/2014/main" id="{25BEEFED-A4C5-4BA1-A454-D94F46199EE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98CFF3D4-DE44-478E-B118-5ACCC8FCA715}"/>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139337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870EF-8E9F-4934-9152-D0D4C49F312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13FF4EDF-E402-48DF-8573-245A8BD8904C}"/>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4" name="Footer Placeholder 3">
            <a:extLst>
              <a:ext uri="{FF2B5EF4-FFF2-40B4-BE49-F238E27FC236}">
                <a16:creationId xmlns="" xmlns:a16="http://schemas.microsoft.com/office/drawing/2014/main" id="{ED9F58A3-067B-45DE-AD1B-F95869C8A8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4160335F-C401-4B9E-93C3-9AAA40F98A52}"/>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2148996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D51E0D8-E093-4BE0-AE46-77F4EC775D54}"/>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3" name="Footer Placeholder 2">
            <a:extLst>
              <a:ext uri="{FF2B5EF4-FFF2-40B4-BE49-F238E27FC236}">
                <a16:creationId xmlns="" xmlns:a16="http://schemas.microsoft.com/office/drawing/2014/main" id="{55243890-DE03-46AE-A86B-300050002DF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176E0DE5-CAA2-4CBE-AE6A-9C1487BE1CCE}"/>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813520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423AAE-71D9-4DED-B01F-75AEA1960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E2C2CBAF-8664-4E08-88E8-FECAC2E8A6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82889FCF-2A68-4541-8C89-6DCAE2CED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A84E31C-268D-4E73-AD7D-99F2500B2A5D}"/>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6" name="Footer Placeholder 5">
            <a:extLst>
              <a:ext uri="{FF2B5EF4-FFF2-40B4-BE49-F238E27FC236}">
                <a16:creationId xmlns="" xmlns:a16="http://schemas.microsoft.com/office/drawing/2014/main" id="{5E5C4F7B-380C-43C5-8A27-F6B5C2C66C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56A5595B-3972-414E-8249-E68EFA0295AE}"/>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347279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3F2260-80E9-4616-AEEA-22FFA1C94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CE30CA66-3BC1-46ED-8184-D60E022FF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 xmlns:a16="http://schemas.microsoft.com/office/drawing/2014/main" id="{A9F828E4-671A-4E72-9526-15BEEB988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323BC04-3780-4419-9E50-5271F0E03995}"/>
              </a:ext>
            </a:extLst>
          </p:cNvPr>
          <p:cNvSpPr>
            <a:spLocks noGrp="1"/>
          </p:cNvSpPr>
          <p:nvPr>
            <p:ph type="dt" sz="half" idx="10"/>
          </p:nvPr>
        </p:nvSpPr>
        <p:spPr/>
        <p:txBody>
          <a:bodyPr/>
          <a:lstStyle/>
          <a:p>
            <a:fld id="{9E01377E-9AD7-4BC9-8799-C05E4A4C6105}" type="datetimeFigureOut">
              <a:rPr lang="en-GB" smtClean="0"/>
              <a:t>01/12/2017</a:t>
            </a:fld>
            <a:endParaRPr lang="en-GB"/>
          </a:p>
        </p:txBody>
      </p:sp>
      <p:sp>
        <p:nvSpPr>
          <p:cNvPr id="6" name="Footer Placeholder 5">
            <a:extLst>
              <a:ext uri="{FF2B5EF4-FFF2-40B4-BE49-F238E27FC236}">
                <a16:creationId xmlns="" xmlns:a16="http://schemas.microsoft.com/office/drawing/2014/main" id="{D157B1B3-93EB-4FE0-8488-2A1577C488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79EBF14D-EE16-479C-97E2-CF5FE79196A3}"/>
              </a:ext>
            </a:extLst>
          </p:cNvPr>
          <p:cNvSpPr>
            <a:spLocks noGrp="1"/>
          </p:cNvSpPr>
          <p:nvPr>
            <p:ph type="sldNum" sz="quarter" idx="12"/>
          </p:nvPr>
        </p:nvSpPr>
        <p:spPr/>
        <p:txBody>
          <a:bodyPr/>
          <a:lstStyle/>
          <a:p>
            <a:fld id="{602DD9E7-EC8D-4E6E-899F-D9CC98B2E40C}" type="slidenum">
              <a:rPr lang="en-GB" smtClean="0"/>
              <a:t>‹#›</a:t>
            </a:fld>
            <a:endParaRPr lang="en-GB"/>
          </a:p>
        </p:txBody>
      </p:sp>
    </p:spTree>
    <p:extLst>
      <p:ext uri="{BB962C8B-B14F-4D97-AF65-F5344CB8AC3E}">
        <p14:creationId xmlns:p14="http://schemas.microsoft.com/office/powerpoint/2010/main" val="18737589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A7C104B-431E-43F4-8850-DA308B472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E09B9E00-3BB8-40D4-9951-8D4E2FB02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44789924-5009-47C7-B2F2-A3D36B2C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1377E-9AD7-4BC9-8799-C05E4A4C6105}" type="datetimeFigureOut">
              <a:rPr lang="en-GB" smtClean="0"/>
              <a:t>01/12/2017</a:t>
            </a:fld>
            <a:endParaRPr lang="en-GB"/>
          </a:p>
        </p:txBody>
      </p:sp>
      <p:sp>
        <p:nvSpPr>
          <p:cNvPr id="5" name="Footer Placeholder 4">
            <a:extLst>
              <a:ext uri="{FF2B5EF4-FFF2-40B4-BE49-F238E27FC236}">
                <a16:creationId xmlns="" xmlns:a16="http://schemas.microsoft.com/office/drawing/2014/main" id="{FDC27775-AAA6-4863-A888-C9F02E27F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FC55A72D-3F26-403F-BF12-6AF25A830F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DD9E7-EC8D-4E6E-899F-D9CC98B2E40C}" type="slidenum">
              <a:rPr lang="en-GB" smtClean="0"/>
              <a:t>‹#›</a:t>
            </a:fld>
            <a:endParaRPr lang="en-GB"/>
          </a:p>
        </p:txBody>
      </p:sp>
    </p:spTree>
    <p:extLst>
      <p:ext uri="{BB962C8B-B14F-4D97-AF65-F5344CB8AC3E}">
        <p14:creationId xmlns:p14="http://schemas.microsoft.com/office/powerpoint/2010/main" val="10843143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14.jp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eg"/><Relationship Id="rId6" Type="http://schemas.microsoft.com/office/2007/relationships/hdphoto" Target="../media/hdphoto1.wdp"/><Relationship Id="rId7" Type="http://schemas.openxmlformats.org/officeDocument/2006/relationships/image" Target="../media/image9.JPG"/><Relationship Id="rId8"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25163EB-A9F1-4EA3-A4E7-02C0E64C507F}"/>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0928" b="14072"/>
          <a:stretch/>
        </p:blipFill>
        <p:spPr>
          <a:xfrm>
            <a:off x="0" y="1"/>
            <a:ext cx="12191980" cy="6857999"/>
          </a:xfrm>
          <a:prstGeom prst="rect">
            <a:avLst/>
          </a:prstGeom>
        </p:spPr>
      </p:pic>
      <p:sp>
        <p:nvSpPr>
          <p:cNvPr id="2" name="Title 1">
            <a:extLst>
              <a:ext uri="{FF2B5EF4-FFF2-40B4-BE49-F238E27FC236}">
                <a16:creationId xmlns="" xmlns:a16="http://schemas.microsoft.com/office/drawing/2014/main" id="{D71B0A16-68D9-4FD0-83A6-29942C0F8AD0}"/>
              </a:ext>
            </a:extLst>
          </p:cNvPr>
          <p:cNvSpPr>
            <a:spLocks noGrp="1"/>
          </p:cNvSpPr>
          <p:nvPr>
            <p:ph type="title"/>
          </p:nvPr>
        </p:nvSpPr>
        <p:spPr>
          <a:xfrm>
            <a:off x="426164" y="4788966"/>
            <a:ext cx="3313164" cy="952225"/>
          </a:xfrm>
        </p:spPr>
        <p:txBody>
          <a:bodyPr>
            <a:normAutofit/>
          </a:bodyPr>
          <a:lstStyle/>
          <a:p>
            <a:pPr algn="r"/>
            <a:r>
              <a:rPr lang="en-GB" sz="4800" b="1" dirty="0" err="1">
                <a:solidFill>
                  <a:srgbClr val="FFFFFF"/>
                </a:solidFill>
                <a:latin typeface="+mn-lt"/>
              </a:rPr>
              <a:t>Grocom</a:t>
            </a:r>
            <a:endParaRPr lang="en-GB" sz="4800" b="1" dirty="0">
              <a:solidFill>
                <a:srgbClr val="FFFFFF"/>
              </a:solidFill>
              <a:latin typeface="+mn-lt"/>
            </a:endParaRPr>
          </a:p>
        </p:txBody>
      </p:sp>
      <p:sp>
        <p:nvSpPr>
          <p:cNvPr id="7" name="Content Placeholder 6">
            <a:extLst>
              <a:ext uri="{FF2B5EF4-FFF2-40B4-BE49-F238E27FC236}">
                <a16:creationId xmlns="" xmlns:a16="http://schemas.microsoft.com/office/drawing/2014/main" id="{B46DCDD1-ECAF-4BA7-BA3F-3D39FB854E16}"/>
              </a:ext>
            </a:extLst>
          </p:cNvPr>
          <p:cNvSpPr>
            <a:spLocks noGrp="1"/>
          </p:cNvSpPr>
          <p:nvPr>
            <p:ph idx="1"/>
          </p:nvPr>
        </p:nvSpPr>
        <p:spPr>
          <a:xfrm>
            <a:off x="4707582" y="4976166"/>
            <a:ext cx="6937112" cy="577827"/>
          </a:xfrm>
        </p:spPr>
        <p:txBody>
          <a:bodyPr>
            <a:normAutofit/>
          </a:bodyPr>
          <a:lstStyle/>
          <a:p>
            <a:pPr marL="0" indent="0">
              <a:buNone/>
            </a:pPr>
            <a:r>
              <a:rPr lang="en-GB" sz="3200" dirty="0"/>
              <a:t>The Future of Micro Farm Produce</a:t>
            </a:r>
          </a:p>
        </p:txBody>
      </p:sp>
      <p:cxnSp>
        <p:nvCxnSpPr>
          <p:cNvPr id="9" name="Straight Connector 8">
            <a:extLst>
              <a:ext uri="{FF2B5EF4-FFF2-40B4-BE49-F238E27FC236}">
                <a16:creationId xmlns="" xmlns:a16="http://schemas.microsoft.com/office/drawing/2014/main" id="{02B3AFDE-3769-497C-A9B4-B685E48899ED}"/>
              </a:ext>
            </a:extLst>
          </p:cNvPr>
          <p:cNvCxnSpPr/>
          <p:nvPr/>
        </p:nvCxnSpPr>
        <p:spPr>
          <a:xfrm>
            <a:off x="4286614" y="4368153"/>
            <a:ext cx="0" cy="1793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812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4000318-6207-4FE9-9A08-AA6DE3341EB4}"/>
              </a:ext>
            </a:extLst>
          </p:cNvPr>
          <p:cNvPicPr>
            <a:picLocks noChangeAspect="1"/>
          </p:cNvPicPr>
          <p:nvPr/>
        </p:nvPicPr>
        <p:blipFill rotWithShape="1">
          <a:blip r:embed="rId3">
            <a:duotone>
              <a:prstClr val="black"/>
              <a:schemeClr val="tx2">
                <a:tint val="45000"/>
                <a:satMod val="400000"/>
              </a:schemeClr>
            </a:duotone>
            <a:alphaModFix amt="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1275" b="22476"/>
          <a:stretch/>
        </p:blipFill>
        <p:spPr>
          <a:xfrm>
            <a:off x="0" y="10"/>
            <a:ext cx="12191980" cy="6857990"/>
          </a:xfrm>
          <a:prstGeom prst="rect">
            <a:avLst/>
          </a:prstGeom>
        </p:spPr>
      </p:pic>
      <p:sp>
        <p:nvSpPr>
          <p:cNvPr id="5" name="TextBox 4"/>
          <p:cNvSpPr txBox="1"/>
          <p:nvPr/>
        </p:nvSpPr>
        <p:spPr>
          <a:xfrm>
            <a:off x="470251" y="621696"/>
            <a:ext cx="6519485" cy="4401205"/>
          </a:xfrm>
          <a:prstGeom prst="rect">
            <a:avLst/>
          </a:prstGeom>
          <a:noFill/>
        </p:spPr>
        <p:txBody>
          <a:bodyPr wrap="square" rtlCol="0">
            <a:spAutoFit/>
          </a:bodyPr>
          <a:lstStyle/>
          <a:p>
            <a:r>
              <a:rPr lang="en-GB" sz="2800" b="1" i="1" dirty="0"/>
              <a:t>“Hi guys,</a:t>
            </a:r>
          </a:p>
          <a:p>
            <a:r>
              <a:rPr lang="en-GB" sz="2800" b="1" i="1" dirty="0"/>
              <a:t>Super excited to start working together, we have a 3 hectare site ready for irrigation and just need the equipment to make it happen. </a:t>
            </a:r>
          </a:p>
          <a:p>
            <a:r>
              <a:rPr lang="en-GB" sz="2800" b="1" i="1" dirty="0"/>
              <a:t>We have told the local farmers of your project and they are completely on board.</a:t>
            </a:r>
          </a:p>
          <a:p>
            <a:r>
              <a:rPr lang="en-GB" sz="2800" b="1" i="1" dirty="0"/>
              <a:t>Good luck with your </a:t>
            </a:r>
            <a:r>
              <a:rPr lang="en-GB" sz="2800" b="1" i="1" dirty="0" err="1"/>
              <a:t>Hult</a:t>
            </a:r>
            <a:r>
              <a:rPr lang="en-GB" sz="2800" b="1" i="1" dirty="0"/>
              <a:t> Prize challenge!”</a:t>
            </a:r>
          </a:p>
          <a:p>
            <a:endParaRPr lang="en-GB" sz="2800" i="1" dirty="0"/>
          </a:p>
          <a:p>
            <a:r>
              <a:rPr lang="en-GB" sz="2800" b="1" i="1" dirty="0" smtClean="0"/>
              <a:t>-Ed</a:t>
            </a:r>
            <a:endParaRPr lang="en-GB" sz="2800" b="1" i="1" dirty="0"/>
          </a:p>
        </p:txBody>
      </p:sp>
      <p:pic>
        <p:nvPicPr>
          <p:cNvPr id="7" name="Picture 6">
            <a:extLst>
              <a:ext uri="{FF2B5EF4-FFF2-40B4-BE49-F238E27FC236}">
                <a16:creationId xmlns="" xmlns:a16="http://schemas.microsoft.com/office/drawing/2014/main" id="{3C7E2A33-B5A0-4ED1-971F-5E3F8BDFCD58}"/>
              </a:ext>
            </a:extLst>
          </p:cNvPr>
          <p:cNvPicPr>
            <a:picLocks noChangeAspect="1"/>
          </p:cNvPicPr>
          <p:nvPr/>
        </p:nvPicPr>
        <p:blipFill rotWithShape="1">
          <a:blip r:embed="rId5">
            <a:extLst>
              <a:ext uri="{28A0092B-C50C-407E-A947-70E740481C1C}">
                <a14:useLocalDpi xmlns:a14="http://schemas.microsoft.com/office/drawing/2010/main" val="0"/>
              </a:ext>
            </a:extLst>
          </a:blip>
          <a:srcRect t="18727" b="16979"/>
          <a:stretch/>
        </p:blipFill>
        <p:spPr>
          <a:xfrm>
            <a:off x="7488986" y="883403"/>
            <a:ext cx="3855697" cy="4409268"/>
          </a:xfrm>
          <a:prstGeom prst="rect">
            <a:avLst/>
          </a:prstGeom>
        </p:spPr>
      </p:pic>
      <p:pic>
        <p:nvPicPr>
          <p:cNvPr id="8" name="Content Placeholder 6">
            <a:extLst>
              <a:ext uri="{FF2B5EF4-FFF2-40B4-BE49-F238E27FC236}">
                <a16:creationId xmlns="" xmlns:a16="http://schemas.microsoft.com/office/drawing/2014/main" id="{224F1350-1689-4A55-A5A0-4C9242A72B5C}"/>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0251" y="5184183"/>
            <a:ext cx="1021849" cy="927715"/>
          </a:xfrm>
        </p:spPr>
      </p:pic>
    </p:spTree>
    <p:extLst>
      <p:ext uri="{BB962C8B-B14F-4D97-AF65-F5344CB8AC3E}">
        <p14:creationId xmlns:p14="http://schemas.microsoft.com/office/powerpoint/2010/main" val="430966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1B5DEBF9-BBDA-4827-9BE9-D71CBC643D2B}"/>
              </a:ext>
            </a:extLst>
          </p:cNvPr>
          <p:cNvPicPr>
            <a:picLocks noChangeAspect="1"/>
          </p:cNvPicPr>
          <p:nvPr/>
        </p:nvPicPr>
        <p:blipFill rotWithShape="1">
          <a:blip r:embed="rId2">
            <a:extLst>
              <a:ext uri="{28A0092B-C50C-407E-A947-70E740481C1C}">
                <a14:useLocalDpi xmlns:a14="http://schemas.microsoft.com/office/drawing/2010/main" val="0"/>
              </a:ext>
            </a:extLst>
          </a:blip>
          <a:srcRect t="10774" b="23437"/>
          <a:stretch/>
        </p:blipFill>
        <p:spPr>
          <a:xfrm>
            <a:off x="0" y="10"/>
            <a:ext cx="12313085" cy="6857990"/>
          </a:xfrm>
          <a:prstGeom prst="rect">
            <a:avLst/>
          </a:prstGeom>
        </p:spPr>
      </p:pic>
      <p:sp>
        <p:nvSpPr>
          <p:cNvPr id="15" name="Freeform 5">
            <a:extLst>
              <a:ext uri="{FF2B5EF4-FFF2-40B4-BE49-F238E27FC236}">
                <a16:creationId xmlns=""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C085CBF1-ACBF-47F0-8D8D-702377F1DDD1}"/>
              </a:ext>
            </a:extLst>
          </p:cNvPr>
          <p:cNvSpPr>
            <a:spLocks noGrp="1"/>
          </p:cNvSpPr>
          <p:nvPr>
            <p:ph type="title"/>
          </p:nvPr>
        </p:nvSpPr>
        <p:spPr>
          <a:xfrm>
            <a:off x="652692" y="3337139"/>
            <a:ext cx="4204137" cy="2426914"/>
          </a:xfrm>
        </p:spPr>
        <p:txBody>
          <a:bodyPr>
            <a:normAutofit fontScale="90000"/>
          </a:bodyPr>
          <a:lstStyle/>
          <a:p>
            <a:pPr algn="ctr"/>
            <a:r>
              <a:rPr lang="en-GB" sz="3600" dirty="0">
                <a:latin typeface="+mn-lt"/>
              </a:rPr>
              <a:t>Sustainable Solar Powered Water </a:t>
            </a:r>
            <a:r>
              <a:rPr lang="en-GB" sz="3600" dirty="0" smtClean="0">
                <a:latin typeface="+mn-lt"/>
              </a:rPr>
              <a:t>Management</a:t>
            </a:r>
            <a:br>
              <a:rPr lang="en-GB" sz="3600" dirty="0" smtClean="0">
                <a:latin typeface="+mn-lt"/>
              </a:rPr>
            </a:br>
            <a:r>
              <a:rPr lang="en-GB" sz="3600" dirty="0" smtClean="0">
                <a:latin typeface="+mn-lt"/>
              </a:rPr>
              <a:t>Systems</a:t>
            </a:r>
            <a:r>
              <a:rPr lang="en-GB" sz="3600" dirty="0">
                <a:latin typeface="+mn-lt"/>
              </a:rPr>
              <a:t/>
            </a:r>
            <a:br>
              <a:rPr lang="en-GB" sz="3600" dirty="0">
                <a:latin typeface="+mn-lt"/>
              </a:rPr>
            </a:br>
            <a:r>
              <a:rPr lang="en-GB" sz="3600" dirty="0">
                <a:latin typeface="+mn-lt"/>
              </a:rPr>
              <a:t> (</a:t>
            </a:r>
            <a:r>
              <a:rPr lang="en-GB" sz="3600" dirty="0" smtClean="0">
                <a:latin typeface="+mn-lt"/>
              </a:rPr>
              <a:t>SPWMS)</a:t>
            </a:r>
            <a:endParaRPr lang="en-GB" sz="3600" dirty="0">
              <a:latin typeface="+mn-lt"/>
            </a:endParaRPr>
          </a:p>
        </p:txBody>
      </p:sp>
      <p:sp>
        <p:nvSpPr>
          <p:cNvPr id="8" name="Title 1">
            <a:extLst>
              <a:ext uri="{FF2B5EF4-FFF2-40B4-BE49-F238E27FC236}">
                <a16:creationId xmlns="" xmlns:a16="http://schemas.microsoft.com/office/drawing/2014/main" id="{D71B0A16-68D9-4FD0-83A6-29942C0F8AD0}"/>
              </a:ext>
            </a:extLst>
          </p:cNvPr>
          <p:cNvSpPr txBox="1">
            <a:spLocks/>
          </p:cNvSpPr>
          <p:nvPr/>
        </p:nvSpPr>
        <p:spPr>
          <a:xfrm>
            <a:off x="763819" y="2384914"/>
            <a:ext cx="3313164" cy="952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6000" b="1" dirty="0" err="1">
                <a:latin typeface="+mn-lt"/>
              </a:rPr>
              <a:t>Grocom</a:t>
            </a:r>
            <a:endParaRPr lang="en-GB" sz="6000" b="1" dirty="0">
              <a:latin typeface="+mn-lt"/>
            </a:endParaRPr>
          </a:p>
        </p:txBody>
      </p:sp>
    </p:spTree>
    <p:extLst>
      <p:ext uri="{BB962C8B-B14F-4D97-AF65-F5344CB8AC3E}">
        <p14:creationId xmlns:p14="http://schemas.microsoft.com/office/powerpoint/2010/main" val="1931813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4000318-6207-4FE9-9A08-AA6DE3341EB4}"/>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Lst>
          </a:blip>
          <a:srcRect t="21275" b="22476"/>
          <a:stretch/>
        </p:blipFill>
        <p:spPr>
          <a:xfrm>
            <a:off x="0" y="10"/>
            <a:ext cx="12191980" cy="6857990"/>
          </a:xfrm>
          <a:prstGeom prst="rect">
            <a:avLst/>
          </a:prstGeom>
        </p:spPr>
      </p:pic>
      <p:sp>
        <p:nvSpPr>
          <p:cNvPr id="5" name="Content Placeholder 2">
            <a:extLst>
              <a:ext uri="{FF2B5EF4-FFF2-40B4-BE49-F238E27FC236}">
                <a16:creationId xmlns="" xmlns:a16="http://schemas.microsoft.com/office/drawing/2014/main" id="{0F192FAD-B158-48AC-9E3F-7525C483958E}"/>
              </a:ext>
            </a:extLst>
          </p:cNvPr>
          <p:cNvSpPr>
            <a:spLocks noGrp="1"/>
          </p:cNvSpPr>
          <p:nvPr>
            <p:ph idx="1"/>
          </p:nvPr>
        </p:nvSpPr>
        <p:spPr>
          <a:xfrm>
            <a:off x="551554" y="2526328"/>
            <a:ext cx="5345798" cy="3000969"/>
          </a:xfrm>
        </p:spPr>
        <p:txBody>
          <a:bodyPr anchor="ctr">
            <a:normAutofit lnSpcReduction="10000"/>
          </a:bodyPr>
          <a:lstStyle/>
          <a:p>
            <a:pPr>
              <a:spcAft>
                <a:spcPts val="1200"/>
              </a:spcAft>
            </a:pPr>
            <a:r>
              <a:rPr lang="en-GB" sz="3500" b="1" dirty="0">
                <a:latin typeface="+mj-lt"/>
              </a:rPr>
              <a:t>Increase farmer yields by 70-300%</a:t>
            </a:r>
          </a:p>
          <a:p>
            <a:pPr>
              <a:spcAft>
                <a:spcPts val="1200"/>
              </a:spcAft>
            </a:pPr>
            <a:r>
              <a:rPr lang="en-GB" sz="3500" b="1" dirty="0">
                <a:latin typeface="+mj-lt"/>
              </a:rPr>
              <a:t>Impact 185 million lives</a:t>
            </a:r>
          </a:p>
          <a:p>
            <a:pPr>
              <a:spcAft>
                <a:spcPts val="1200"/>
              </a:spcAft>
            </a:pPr>
            <a:r>
              <a:rPr lang="en-GB" sz="3500" b="1" dirty="0">
                <a:latin typeface="+mj-lt"/>
              </a:rPr>
              <a:t>Generate USD 22 billion per year</a:t>
            </a:r>
            <a:endParaRPr lang="en-GB" sz="1800" b="1" dirty="0">
              <a:latin typeface="+mj-lt"/>
            </a:endParaRPr>
          </a:p>
          <a:p>
            <a:endParaRPr lang="en-GB" sz="1800" dirty="0"/>
          </a:p>
        </p:txBody>
      </p:sp>
      <p:sp>
        <p:nvSpPr>
          <p:cNvPr id="6" name="TextBox 5"/>
          <p:cNvSpPr txBox="1"/>
          <p:nvPr/>
        </p:nvSpPr>
        <p:spPr>
          <a:xfrm>
            <a:off x="850900" y="5739368"/>
            <a:ext cx="4658077" cy="1107996"/>
          </a:xfrm>
          <a:prstGeom prst="rect">
            <a:avLst/>
          </a:prstGeom>
          <a:noFill/>
        </p:spPr>
        <p:txBody>
          <a:bodyPr wrap="square" rtlCol="0">
            <a:spAutoFit/>
          </a:bodyPr>
          <a:lstStyle/>
          <a:p>
            <a:r>
              <a:rPr lang="en-GB" sz="1600" i="1" dirty="0"/>
              <a:t>Source: “Water for wealth and food security”, AG Water Solutions (funded by the Bill and Melinda Gates Foundation)</a:t>
            </a:r>
          </a:p>
          <a:p>
            <a:endParaRPr lang="en-GB"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8526" r="9456"/>
          <a:stretch/>
        </p:blipFill>
        <p:spPr>
          <a:xfrm>
            <a:off x="6448906" y="0"/>
            <a:ext cx="5743074" cy="6857990"/>
          </a:xfrm>
          <a:prstGeom prst="rect">
            <a:avLst/>
          </a:prstGeom>
        </p:spPr>
      </p:pic>
      <p:sp>
        <p:nvSpPr>
          <p:cNvPr id="2" name="Rectangle 1">
            <a:extLst>
              <a:ext uri="{FF2B5EF4-FFF2-40B4-BE49-F238E27FC236}">
                <a16:creationId xmlns="" xmlns:a16="http://schemas.microsoft.com/office/drawing/2014/main" id="{EAF18580-727D-4BE9-83AE-42E9A4529B52}"/>
              </a:ext>
            </a:extLst>
          </p:cNvPr>
          <p:cNvSpPr/>
          <p:nvPr/>
        </p:nvSpPr>
        <p:spPr>
          <a:xfrm>
            <a:off x="785269" y="742434"/>
            <a:ext cx="5142807" cy="1261884"/>
          </a:xfrm>
          <a:prstGeom prst="rect">
            <a:avLst/>
          </a:prstGeom>
        </p:spPr>
        <p:txBody>
          <a:bodyPr wrap="square">
            <a:spAutoFit/>
          </a:bodyPr>
          <a:lstStyle/>
          <a:p>
            <a:r>
              <a:rPr lang="en-GB" sz="3800" dirty="0">
                <a:latin typeface="+mj-lt"/>
              </a:rPr>
              <a:t>Potential of SPWMS in Sub-Saharan Africa:</a:t>
            </a:r>
          </a:p>
        </p:txBody>
      </p:sp>
    </p:spTree>
    <p:extLst>
      <p:ext uri="{BB962C8B-B14F-4D97-AF65-F5344CB8AC3E}">
        <p14:creationId xmlns:p14="http://schemas.microsoft.com/office/powerpoint/2010/main" val="1220816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 xmlns:a16="http://schemas.microsoft.com/office/drawing/2014/main" id="{679F9673-E8CB-4B6C-A437-26BA16CE649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cxnSp>
        <p:nvCxnSpPr>
          <p:cNvPr id="15" name="Straight Connector 14">
            <a:extLst>
              <a:ext uri="{FF2B5EF4-FFF2-40B4-BE49-F238E27FC236}">
                <a16:creationId xmlns=""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9AE75875-663B-467C-8178-E91F59692497}"/>
              </a:ext>
            </a:extLst>
          </p:cNvPr>
          <p:cNvSpPr>
            <a:spLocks noGrp="1"/>
          </p:cNvSpPr>
          <p:nvPr>
            <p:ph type="title"/>
          </p:nvPr>
        </p:nvSpPr>
        <p:spPr>
          <a:xfrm>
            <a:off x="673101" y="1065862"/>
            <a:ext cx="3478264" cy="4726276"/>
          </a:xfrm>
        </p:spPr>
        <p:txBody>
          <a:bodyPr>
            <a:normAutofit/>
          </a:bodyPr>
          <a:lstStyle/>
          <a:p>
            <a:pPr algn="r"/>
            <a:r>
              <a:rPr lang="en-GB" sz="4000" b="1" dirty="0">
                <a:solidFill>
                  <a:srgbClr val="FFFFFF"/>
                </a:solidFill>
              </a:rPr>
              <a:t>Why hasn’t it happened?</a:t>
            </a:r>
          </a:p>
        </p:txBody>
      </p:sp>
      <p:sp>
        <p:nvSpPr>
          <p:cNvPr id="10" name="Content Placeholder 9"/>
          <p:cNvSpPr>
            <a:spLocks noGrp="1"/>
          </p:cNvSpPr>
          <p:nvPr>
            <p:ph idx="1"/>
          </p:nvPr>
        </p:nvSpPr>
        <p:spPr>
          <a:xfrm>
            <a:off x="5155379" y="1065862"/>
            <a:ext cx="6141271" cy="4726276"/>
          </a:xfrm>
        </p:spPr>
        <p:txBody>
          <a:bodyPr anchor="ctr">
            <a:normAutofit/>
          </a:bodyPr>
          <a:lstStyle/>
          <a:p>
            <a:pPr marL="457200" indent="-457200">
              <a:lnSpc>
                <a:spcPct val="200000"/>
              </a:lnSpc>
              <a:buAutoNum type="arabicPeriod"/>
            </a:pPr>
            <a:r>
              <a:rPr lang="en-US" sz="2400" dirty="0">
                <a:solidFill>
                  <a:srgbClr val="FFFFFF"/>
                </a:solidFill>
              </a:rPr>
              <a:t>Upfront investment costs</a:t>
            </a:r>
          </a:p>
          <a:p>
            <a:pPr marL="457200" indent="-457200">
              <a:lnSpc>
                <a:spcPct val="200000"/>
              </a:lnSpc>
              <a:buFont typeface="+mj-lt"/>
              <a:buAutoNum type="arabicPeriod"/>
            </a:pPr>
            <a:r>
              <a:rPr lang="en-US" sz="2400" dirty="0">
                <a:solidFill>
                  <a:srgbClr val="FFFFFF"/>
                </a:solidFill>
              </a:rPr>
              <a:t>Difficulty accessing information</a:t>
            </a:r>
          </a:p>
          <a:p>
            <a:pPr marL="457200" indent="-457200">
              <a:lnSpc>
                <a:spcPct val="200000"/>
              </a:lnSpc>
              <a:buFont typeface="+mj-lt"/>
              <a:buAutoNum type="arabicPeriod"/>
            </a:pPr>
            <a:r>
              <a:rPr lang="en-US" sz="2400" dirty="0">
                <a:solidFill>
                  <a:srgbClr val="FFFFFF"/>
                </a:solidFill>
              </a:rPr>
              <a:t>Difficulty accessing inputs, such as seeds</a:t>
            </a:r>
          </a:p>
        </p:txBody>
      </p:sp>
    </p:spTree>
    <p:extLst>
      <p:ext uri="{BB962C8B-B14F-4D97-AF65-F5344CB8AC3E}">
        <p14:creationId xmlns:p14="http://schemas.microsoft.com/office/powerpoint/2010/main" val="2466867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3962F59-41D8-4FD1-B335-F7C1061FEE7B}"/>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Lst>
          </a:blip>
          <a:srcRect t="21275" b="22476"/>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12540DA8-C188-4A0A-A09E-BAD772A70C44}"/>
              </a:ext>
            </a:extLst>
          </p:cNvPr>
          <p:cNvSpPr>
            <a:spLocks noGrp="1"/>
          </p:cNvSpPr>
          <p:nvPr>
            <p:ph type="title"/>
          </p:nvPr>
        </p:nvSpPr>
        <p:spPr>
          <a:xfrm>
            <a:off x="838200" y="398991"/>
            <a:ext cx="10515600" cy="1325563"/>
          </a:xfrm>
        </p:spPr>
        <p:txBody>
          <a:bodyPr>
            <a:normAutofit/>
          </a:bodyPr>
          <a:lstStyle/>
          <a:p>
            <a:r>
              <a:rPr lang="en-GB" b="1" dirty="0"/>
              <a:t>The </a:t>
            </a:r>
            <a:r>
              <a:rPr lang="en-GB" b="1" dirty="0" err="1"/>
              <a:t>Grocom</a:t>
            </a:r>
            <a:r>
              <a:rPr lang="en-GB" b="1" dirty="0"/>
              <a:t> Process</a:t>
            </a:r>
          </a:p>
        </p:txBody>
      </p:sp>
      <p:graphicFrame>
        <p:nvGraphicFramePr>
          <p:cNvPr id="4" name="Content Placeholder 3">
            <a:extLst>
              <a:ext uri="{FF2B5EF4-FFF2-40B4-BE49-F238E27FC236}">
                <a16:creationId xmlns="" xmlns:a16="http://schemas.microsoft.com/office/drawing/2014/main" id="{61026CD1-600F-43B8-8A2A-08FE191C66C0}"/>
              </a:ext>
            </a:extLst>
          </p:cNvPr>
          <p:cNvGraphicFramePr>
            <a:graphicFrameLocks noGrp="1"/>
          </p:cNvGraphicFramePr>
          <p:nvPr>
            <p:ph idx="1"/>
            <p:extLst>
              <p:ext uri="{D42A27DB-BD31-4B8C-83A1-F6EECF244321}">
                <p14:modId xmlns:p14="http://schemas.microsoft.com/office/powerpoint/2010/main" val="1527288554"/>
              </p:ext>
            </p:extLst>
          </p:nvPr>
        </p:nvGraphicFramePr>
        <p:xfrm>
          <a:off x="838200" y="1253336"/>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8672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4000318-6207-4FE9-9A08-AA6DE3341EB4}"/>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21275" b="22476"/>
          <a:stretch/>
        </p:blipFill>
        <p:spPr>
          <a:xfrm>
            <a:off x="20" y="10"/>
            <a:ext cx="12191980" cy="6857990"/>
          </a:xfrm>
          <a:prstGeom prst="rect">
            <a:avLst/>
          </a:prstGeom>
        </p:spPr>
      </p:pic>
      <p:graphicFrame>
        <p:nvGraphicFramePr>
          <p:cNvPr id="4" name="Content Placeholder 3">
            <a:extLst>
              <a:ext uri="{FF2B5EF4-FFF2-40B4-BE49-F238E27FC236}">
                <a16:creationId xmlns="" xmlns:a16="http://schemas.microsoft.com/office/drawing/2014/main" id="{61026CD1-600F-43B8-8A2A-08FE191C66C0}"/>
              </a:ext>
            </a:extLst>
          </p:cNvPr>
          <p:cNvGraphicFramePr>
            <a:graphicFrameLocks noGrp="1"/>
          </p:cNvGraphicFramePr>
          <p:nvPr>
            <p:ph idx="1"/>
            <p:extLst>
              <p:ext uri="{D42A27DB-BD31-4B8C-83A1-F6EECF244321}">
                <p14:modId xmlns:p14="http://schemas.microsoft.com/office/powerpoint/2010/main" val="1871977535"/>
              </p:ext>
            </p:extLst>
          </p:nvPr>
        </p:nvGraphicFramePr>
        <p:xfrm>
          <a:off x="838200" y="125333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 xmlns:a16="http://schemas.microsoft.com/office/drawing/2014/main" id="{12540DA8-C188-4A0A-A09E-BAD772A70C44}"/>
              </a:ext>
            </a:extLst>
          </p:cNvPr>
          <p:cNvSpPr>
            <a:spLocks noGrp="1"/>
          </p:cNvSpPr>
          <p:nvPr>
            <p:ph type="title"/>
          </p:nvPr>
        </p:nvSpPr>
        <p:spPr>
          <a:xfrm>
            <a:off x="838200" y="398991"/>
            <a:ext cx="10515600" cy="1325563"/>
          </a:xfrm>
        </p:spPr>
        <p:txBody>
          <a:bodyPr>
            <a:normAutofit/>
          </a:bodyPr>
          <a:lstStyle/>
          <a:p>
            <a:r>
              <a:rPr lang="en-GB" b="1" dirty="0">
                <a:solidFill>
                  <a:schemeClr val="tx1">
                    <a:lumMod val="95000"/>
                    <a:lumOff val="5000"/>
                  </a:schemeClr>
                </a:solidFill>
              </a:rPr>
              <a:t>The </a:t>
            </a:r>
            <a:r>
              <a:rPr lang="en-GB" b="1" dirty="0" err="1">
                <a:solidFill>
                  <a:schemeClr val="tx1">
                    <a:lumMod val="95000"/>
                    <a:lumOff val="5000"/>
                  </a:schemeClr>
                </a:solidFill>
              </a:rPr>
              <a:t>Grocom</a:t>
            </a:r>
            <a:r>
              <a:rPr lang="en-GB" b="1" dirty="0">
                <a:solidFill>
                  <a:schemeClr val="tx1">
                    <a:lumMod val="95000"/>
                    <a:lumOff val="5000"/>
                  </a:schemeClr>
                </a:solidFill>
              </a:rPr>
              <a:t> Process</a:t>
            </a:r>
          </a:p>
        </p:txBody>
      </p:sp>
    </p:spTree>
    <p:extLst>
      <p:ext uri="{BB962C8B-B14F-4D97-AF65-F5344CB8AC3E}">
        <p14:creationId xmlns:p14="http://schemas.microsoft.com/office/powerpoint/2010/main" val="1913909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1B705E56-F8E0-4CBB-B432-BA3EBDFA5BFF}"/>
              </a:ext>
            </a:extLst>
          </p:cNvPr>
          <p:cNvSpPr/>
          <p:nvPr/>
        </p:nvSpPr>
        <p:spPr>
          <a:xfrm>
            <a:off x="2766861" y="418768"/>
            <a:ext cx="6658298" cy="830997"/>
          </a:xfrm>
          <a:prstGeom prst="rect">
            <a:avLst/>
          </a:prstGeom>
        </p:spPr>
        <p:txBody>
          <a:bodyPr wrap="none">
            <a:spAutoFit/>
          </a:bodyPr>
          <a:lstStyle/>
          <a:p>
            <a:r>
              <a:rPr lang="en-GB" sz="4800" b="1" dirty="0">
                <a:solidFill>
                  <a:srgbClr val="002060"/>
                </a:solidFill>
              </a:rPr>
              <a:t>The New Standard of CSR</a:t>
            </a:r>
            <a:endParaRPr lang="en-GB" sz="4800" dirty="0">
              <a:solidFill>
                <a:srgbClr val="00206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970" y="1631278"/>
            <a:ext cx="1264815" cy="126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310" y="1673553"/>
            <a:ext cx="1214769" cy="1260000"/>
          </a:xfrm>
          <a:prstGeom prst="rect">
            <a:avLst/>
          </a:prstGeom>
        </p:spPr>
      </p:pic>
      <p:pic>
        <p:nvPicPr>
          <p:cNvPr id="23" name="Picture 22">
            <a:extLst>
              <a:ext uri="{FF2B5EF4-FFF2-40B4-BE49-F238E27FC236}">
                <a16:creationId xmlns="" xmlns:a16="http://schemas.microsoft.com/office/drawing/2014/main" id="{A4000318-6207-4FE9-9A08-AA6DE3341EB4}"/>
              </a:ext>
            </a:extLst>
          </p:cNvPr>
          <p:cNvPicPr>
            <a:picLocks noChangeAspect="1"/>
          </p:cNvPicPr>
          <p:nvPr/>
        </p:nvPicPr>
        <p:blipFill rotWithShape="1">
          <a:blip r:embed="rId5">
            <a:duotone>
              <a:prstClr val="black"/>
              <a:schemeClr val="tx2">
                <a:tint val="45000"/>
                <a:satMod val="400000"/>
              </a:schemeClr>
            </a:duotone>
            <a:alphaModFix amt="25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21275" b="22476"/>
          <a:stretch/>
        </p:blipFill>
        <p:spPr>
          <a:xfrm>
            <a:off x="0" y="10"/>
            <a:ext cx="12191980" cy="685799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r="12920"/>
          <a:stretch/>
        </p:blipFill>
        <p:spPr>
          <a:xfrm>
            <a:off x="7712605" y="1652415"/>
            <a:ext cx="1076308" cy="1260000"/>
          </a:xfrm>
          <a:prstGeom prst="rect">
            <a:avLst/>
          </a:prstGeom>
        </p:spPr>
      </p:pic>
      <p:sp>
        <p:nvSpPr>
          <p:cNvPr id="6" name="Rectangle 5">
            <a:extLst>
              <a:ext uri="{FF2B5EF4-FFF2-40B4-BE49-F238E27FC236}">
                <a16:creationId xmlns="" xmlns:a16="http://schemas.microsoft.com/office/drawing/2014/main" id="{0990A06B-54A7-4D13-BA34-11D2179186DA}"/>
              </a:ext>
            </a:extLst>
          </p:cNvPr>
          <p:cNvSpPr/>
          <p:nvPr/>
        </p:nvSpPr>
        <p:spPr>
          <a:xfrm>
            <a:off x="3412620" y="3551108"/>
            <a:ext cx="4978400" cy="25463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1" name="Subtitle 2">
            <a:extLst>
              <a:ext uri="{FF2B5EF4-FFF2-40B4-BE49-F238E27FC236}">
                <a16:creationId xmlns="" xmlns:a16="http://schemas.microsoft.com/office/drawing/2014/main" id="{3865538D-0885-4DB9-9C9E-7BEFB30C07BD}"/>
              </a:ext>
            </a:extLst>
          </p:cNvPr>
          <p:cNvSpPr>
            <a:spLocks noGrp="1"/>
          </p:cNvSpPr>
          <p:nvPr>
            <p:ph type="subTitle" idx="1"/>
          </p:nvPr>
        </p:nvSpPr>
        <p:spPr>
          <a:xfrm>
            <a:off x="5953302" y="3834426"/>
            <a:ext cx="2319763" cy="1965015"/>
          </a:xfrm>
          <a:ln>
            <a:noFill/>
          </a:ln>
        </p:spPr>
        <p:txBody>
          <a:bodyPr anchor="ctr">
            <a:noAutofit/>
          </a:bodyPr>
          <a:lstStyle/>
          <a:p>
            <a:pPr algn="l">
              <a:lnSpc>
                <a:spcPct val="100000"/>
              </a:lnSpc>
            </a:pPr>
            <a:r>
              <a:rPr lang="en-GB" sz="2700" b="1" spc="-150" dirty="0"/>
              <a:t>Carbon Neutral</a:t>
            </a:r>
          </a:p>
          <a:p>
            <a:pPr algn="l">
              <a:lnSpc>
                <a:spcPct val="100000"/>
              </a:lnSpc>
            </a:pPr>
            <a:r>
              <a:rPr lang="en-GB" sz="2700" b="1" spc="-150" dirty="0"/>
              <a:t>Certified Organic</a:t>
            </a:r>
          </a:p>
          <a:p>
            <a:pPr algn="l">
              <a:lnSpc>
                <a:spcPct val="100000"/>
              </a:lnSpc>
            </a:pPr>
            <a:r>
              <a:rPr lang="en-GB" sz="2700" b="1" spc="-150" dirty="0"/>
              <a:t>Fair Trade</a:t>
            </a:r>
          </a:p>
          <a:p>
            <a:pPr algn="l">
              <a:lnSpc>
                <a:spcPct val="100000"/>
              </a:lnSpc>
            </a:pPr>
            <a:r>
              <a:rPr lang="en-GB" sz="2700" b="1" spc="-150" dirty="0">
                <a:solidFill>
                  <a:srgbClr val="95B3FB"/>
                </a:solidFill>
              </a:rPr>
              <a:t>Saving Lives</a:t>
            </a:r>
          </a:p>
        </p:txBody>
      </p:sp>
      <p:pic>
        <p:nvPicPr>
          <p:cNvPr id="3" name="Picture 2">
            <a:extLst>
              <a:ext uri="{FF2B5EF4-FFF2-40B4-BE49-F238E27FC236}">
                <a16:creationId xmlns="" xmlns:a16="http://schemas.microsoft.com/office/drawing/2014/main" id="{B199BB0E-A75E-4F24-9E64-8F1AAD3C316B}"/>
              </a:ext>
            </a:extLst>
          </p:cNvPr>
          <p:cNvPicPr>
            <a:picLocks noChangeAspect="1"/>
          </p:cNvPicPr>
          <p:nvPr/>
        </p:nvPicPr>
        <p:blipFill>
          <a:blip r:embed="rId8"/>
          <a:stretch>
            <a:fillRect/>
          </a:stretch>
        </p:blipFill>
        <p:spPr>
          <a:xfrm>
            <a:off x="3556318" y="3680969"/>
            <a:ext cx="2319763" cy="2296526"/>
          </a:xfrm>
          <a:prstGeom prst="rect">
            <a:avLst/>
          </a:prstGeom>
        </p:spPr>
      </p:pic>
    </p:spTree>
    <p:extLst>
      <p:ext uri="{BB962C8B-B14F-4D97-AF65-F5344CB8AC3E}">
        <p14:creationId xmlns:p14="http://schemas.microsoft.com/office/powerpoint/2010/main" val="39153467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4289DE7-BA66-44B9-92EF-6DF29AD2CB14}"/>
              </a:ext>
            </a:extLst>
          </p:cNvPr>
          <p:cNvPicPr>
            <a:picLocks noChangeAspect="1"/>
          </p:cNvPicPr>
          <p:nvPr/>
        </p:nvPicPr>
        <p:blipFill rotWithShape="1">
          <a:blip r:embed="rId3">
            <a:duotone>
              <a:prstClr val="black"/>
              <a:schemeClr val="tx2">
                <a:tint val="45000"/>
                <a:satMod val="400000"/>
              </a:schemeClr>
            </a:duotone>
            <a:alphaModFix amt="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1275" b="22476"/>
          <a:stretch/>
        </p:blipFill>
        <p:spPr>
          <a:xfrm>
            <a:off x="20" y="10"/>
            <a:ext cx="12191980" cy="6857990"/>
          </a:xfrm>
          <a:prstGeom prst="rect">
            <a:avLst/>
          </a:prstGeom>
        </p:spPr>
      </p:pic>
      <p:cxnSp>
        <p:nvCxnSpPr>
          <p:cNvPr id="9" name="Straight Arrow Connector 8">
            <a:extLst>
              <a:ext uri="{FF2B5EF4-FFF2-40B4-BE49-F238E27FC236}">
                <a16:creationId xmlns=""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2B07AD8C-1805-44EB-BAE6-616760982252}"/>
              </a:ext>
            </a:extLst>
          </p:cNvPr>
          <p:cNvPicPr>
            <a:picLocks noChangeAspect="1"/>
          </p:cNvPicPr>
          <p:nvPr/>
        </p:nvPicPr>
        <p:blipFill rotWithShape="1">
          <a:blip r:embed="rId5">
            <a:extLst>
              <a:ext uri="{28A0092B-C50C-407E-A947-70E740481C1C}">
                <a14:useLocalDpi xmlns:a14="http://schemas.microsoft.com/office/drawing/2010/main" val="0"/>
              </a:ext>
            </a:extLst>
          </a:blip>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extBox 1">
            <a:extLst>
              <a:ext uri="{FF2B5EF4-FFF2-40B4-BE49-F238E27FC236}">
                <a16:creationId xmlns="" xmlns:a16="http://schemas.microsoft.com/office/drawing/2014/main" id="{5131437D-8F00-4F7A-8169-5FE107D33AAD}"/>
              </a:ext>
            </a:extLst>
          </p:cNvPr>
          <p:cNvSpPr txBox="1"/>
          <p:nvPr/>
        </p:nvSpPr>
        <p:spPr>
          <a:xfrm>
            <a:off x="655320" y="815975"/>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Fruit with a story…</a:t>
            </a:r>
          </a:p>
        </p:txBody>
      </p:sp>
      <p:sp>
        <p:nvSpPr>
          <p:cNvPr id="3" name="TextBox 2">
            <a:extLst>
              <a:ext uri="{FF2B5EF4-FFF2-40B4-BE49-F238E27FC236}">
                <a16:creationId xmlns="" xmlns:a16="http://schemas.microsoft.com/office/drawing/2014/main" id="{BF87543A-A77B-4F38-A155-39FE749CB2D5}"/>
              </a:ext>
            </a:extLst>
          </p:cNvPr>
          <p:cNvSpPr txBox="1"/>
          <p:nvPr/>
        </p:nvSpPr>
        <p:spPr>
          <a:xfrm>
            <a:off x="655321" y="2575034"/>
            <a:ext cx="5120113" cy="3462228"/>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800" b="1" i="1" dirty="0">
                <a:latin typeface="+mj-lt"/>
              </a:rPr>
              <a:t>“Thank you for buying my family’s fruit! We grew this fruit using the sun to power the leaves and to run our water pump. We hope you enjoy it as much as we have! </a:t>
            </a:r>
          </a:p>
          <a:p>
            <a:pPr>
              <a:lnSpc>
                <a:spcPct val="90000"/>
              </a:lnSpc>
              <a:spcAft>
                <a:spcPts val="600"/>
              </a:spcAft>
            </a:pPr>
            <a:r>
              <a:rPr lang="en-US" sz="2800" b="1" i="1" dirty="0">
                <a:latin typeface="+mj-lt"/>
              </a:rPr>
              <a:t>Please follow my micro farm on Instagram!”</a:t>
            </a:r>
          </a:p>
          <a:p>
            <a:pPr>
              <a:lnSpc>
                <a:spcPct val="90000"/>
              </a:lnSpc>
              <a:spcAft>
                <a:spcPts val="600"/>
              </a:spcAft>
            </a:pPr>
            <a:endParaRPr lang="en-US" sz="2800" b="1" i="1" dirty="0">
              <a:latin typeface="+mj-lt"/>
            </a:endParaRPr>
          </a:p>
          <a:p>
            <a:pPr>
              <a:lnSpc>
                <a:spcPct val="90000"/>
              </a:lnSpc>
              <a:spcAft>
                <a:spcPts val="600"/>
              </a:spcAft>
            </a:pPr>
            <a:r>
              <a:rPr lang="en-US" sz="2800" b="1" i="1" dirty="0">
                <a:latin typeface="+mj-lt"/>
              </a:rPr>
              <a:t>#</a:t>
            </a:r>
            <a:r>
              <a:rPr lang="en-US" sz="2800" b="1" i="1" dirty="0" err="1">
                <a:latin typeface="+mj-lt"/>
              </a:rPr>
              <a:t>TiwongesFarm</a:t>
            </a:r>
            <a:r>
              <a:rPr lang="en-US" sz="2800" b="1" i="1" dirty="0">
                <a:latin typeface="+mj-lt"/>
              </a:rPr>
              <a:t> # </a:t>
            </a:r>
            <a:r>
              <a:rPr lang="en-US" sz="2800" b="1" i="1" dirty="0" err="1">
                <a:latin typeface="+mj-lt"/>
              </a:rPr>
              <a:t>microFarmProduce</a:t>
            </a:r>
            <a:endParaRPr lang="en-US" sz="2800" b="1" i="1" dirty="0">
              <a:latin typeface="+mj-lt"/>
            </a:endParaRPr>
          </a:p>
        </p:txBody>
      </p:sp>
    </p:spTree>
    <p:extLst>
      <p:ext uri="{BB962C8B-B14F-4D97-AF65-F5344CB8AC3E}">
        <p14:creationId xmlns:p14="http://schemas.microsoft.com/office/powerpoint/2010/main" val="1289455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4000318-6207-4FE9-9A08-AA6DE3341EB4}"/>
              </a:ext>
            </a:extLst>
          </p:cNvPr>
          <p:cNvPicPr>
            <a:picLocks noChangeAspect="1"/>
          </p:cNvPicPr>
          <p:nvPr/>
        </p:nvPicPr>
        <p:blipFill rotWithShape="1">
          <a:blip r:embed="rId3">
            <a:duotone>
              <a:prstClr val="black"/>
              <a:schemeClr val="tx2">
                <a:tint val="45000"/>
                <a:satMod val="400000"/>
              </a:schemeClr>
            </a:duotone>
            <a:alphaModFix amt="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1275" b="22476"/>
          <a:stretch/>
        </p:blipFill>
        <p:spPr>
          <a:xfrm>
            <a:off x="20" y="10"/>
            <a:ext cx="12191980" cy="6857990"/>
          </a:xfrm>
          <a:prstGeom prst="rect">
            <a:avLst/>
          </a:prstGeom>
        </p:spPr>
      </p:pic>
      <p:pic>
        <p:nvPicPr>
          <p:cNvPr id="22" name="Picture 21">
            <a:extLst>
              <a:ext uri="{FF2B5EF4-FFF2-40B4-BE49-F238E27FC236}">
                <a16:creationId xmlns="" xmlns:a16="http://schemas.microsoft.com/office/drawing/2014/main" id="{DBEEED89-7EEA-4B16-923E-41B8016B6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26" y="2179765"/>
            <a:ext cx="4298184" cy="3143242"/>
          </a:xfrm>
          <a:prstGeom prst="rect">
            <a:avLst/>
          </a:prstGeom>
        </p:spPr>
      </p:pic>
      <p:sp>
        <p:nvSpPr>
          <p:cNvPr id="2" name="Title 1">
            <a:extLst>
              <a:ext uri="{FF2B5EF4-FFF2-40B4-BE49-F238E27FC236}">
                <a16:creationId xmlns="" xmlns:a16="http://schemas.microsoft.com/office/drawing/2014/main" id="{5B2BED0E-65F4-43A5-B057-A2EF949F8A8E}"/>
              </a:ext>
            </a:extLst>
          </p:cNvPr>
          <p:cNvSpPr>
            <a:spLocks noGrp="1"/>
          </p:cNvSpPr>
          <p:nvPr>
            <p:ph type="title"/>
          </p:nvPr>
        </p:nvSpPr>
        <p:spPr>
          <a:xfrm>
            <a:off x="708754" y="580619"/>
            <a:ext cx="4586207" cy="1325563"/>
          </a:xfrm>
        </p:spPr>
        <p:txBody>
          <a:bodyPr>
            <a:normAutofit fontScale="90000"/>
          </a:bodyPr>
          <a:lstStyle/>
          <a:p>
            <a:r>
              <a:rPr lang="en-GB" b="1" dirty="0">
                <a:solidFill>
                  <a:srgbClr val="00B0F0"/>
                </a:solidFill>
              </a:rPr>
              <a:t>Pilot</a:t>
            </a:r>
            <a:r>
              <a:rPr lang="en-GB" dirty="0"/>
              <a:t> – Cape Maclear, Lake Malawi, Malawi</a:t>
            </a:r>
          </a:p>
        </p:txBody>
      </p:sp>
      <p:pic>
        <p:nvPicPr>
          <p:cNvPr id="7" name="Content Placeholder 6">
            <a:extLst>
              <a:ext uri="{FF2B5EF4-FFF2-40B4-BE49-F238E27FC236}">
                <a16:creationId xmlns="" xmlns:a16="http://schemas.microsoft.com/office/drawing/2014/main" id="{7A95BF01-FDAC-47A7-9CA3-02899D4F3BC2}"/>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718574" y="529837"/>
            <a:ext cx="1571935" cy="1427126"/>
          </a:xfrm>
        </p:spPr>
      </p:pic>
      <p:sp>
        <p:nvSpPr>
          <p:cNvPr id="4" name="Title 1">
            <a:extLst>
              <a:ext uri="{FF2B5EF4-FFF2-40B4-BE49-F238E27FC236}">
                <a16:creationId xmlns="" xmlns:a16="http://schemas.microsoft.com/office/drawing/2014/main" id="{04265768-647C-4277-B226-FE902922A192}"/>
              </a:ext>
            </a:extLst>
          </p:cNvPr>
          <p:cNvSpPr txBox="1">
            <a:spLocks/>
          </p:cNvSpPr>
          <p:nvPr/>
        </p:nvSpPr>
        <p:spPr>
          <a:xfrm>
            <a:off x="7599527" y="1180907"/>
            <a:ext cx="1841507" cy="7760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i="1" dirty="0"/>
              <a:t>In partnership </a:t>
            </a:r>
          </a:p>
          <a:p>
            <a:r>
              <a:rPr lang="en-GB" sz="2400" b="1" i="1" dirty="0"/>
              <a:t>with:</a:t>
            </a:r>
          </a:p>
        </p:txBody>
      </p:sp>
      <p:cxnSp>
        <p:nvCxnSpPr>
          <p:cNvPr id="12" name="Straight Arrow Connector 11">
            <a:extLst>
              <a:ext uri="{FF2B5EF4-FFF2-40B4-BE49-F238E27FC236}">
                <a16:creationId xmlns="" xmlns:a16="http://schemas.microsoft.com/office/drawing/2014/main" id="{1B9A08D7-7C32-4322-945F-8CB8DD93659B}"/>
              </a:ext>
            </a:extLst>
          </p:cNvPr>
          <p:cNvCxnSpPr>
            <a:cxnSpLocks/>
          </p:cNvCxnSpPr>
          <p:nvPr/>
        </p:nvCxnSpPr>
        <p:spPr>
          <a:xfrm flipH="1" flipV="1">
            <a:off x="2770496" y="3751386"/>
            <a:ext cx="1271503" cy="2040313"/>
          </a:xfrm>
          <a:prstGeom prst="straightConnector1">
            <a:avLst/>
          </a:prstGeom>
          <a:ln>
            <a:solidFill>
              <a:srgbClr val="FA325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F6FD7612-B5FD-4E9A-8A48-83F100F8D7F7}"/>
              </a:ext>
            </a:extLst>
          </p:cNvPr>
          <p:cNvSpPr txBox="1"/>
          <p:nvPr/>
        </p:nvSpPr>
        <p:spPr>
          <a:xfrm>
            <a:off x="2917926" y="3429000"/>
            <a:ext cx="1823970" cy="956625"/>
          </a:xfrm>
          <a:prstGeom prst="rect">
            <a:avLst/>
          </a:prstGeom>
          <a:noFill/>
        </p:spPr>
        <p:txBody>
          <a:bodyPr wrap="square" rtlCol="0">
            <a:spAutoFit/>
          </a:bodyPr>
          <a:lstStyle/>
          <a:p>
            <a:endParaRPr lang="en-GB" dirty="0"/>
          </a:p>
        </p:txBody>
      </p:sp>
      <p:sp>
        <p:nvSpPr>
          <p:cNvPr id="17" name="TextBox 16">
            <a:extLst>
              <a:ext uri="{FF2B5EF4-FFF2-40B4-BE49-F238E27FC236}">
                <a16:creationId xmlns="" xmlns:a16="http://schemas.microsoft.com/office/drawing/2014/main" id="{C22F5994-1BFA-44D9-A5EF-204915E03359}"/>
              </a:ext>
            </a:extLst>
          </p:cNvPr>
          <p:cNvSpPr txBox="1"/>
          <p:nvPr/>
        </p:nvSpPr>
        <p:spPr>
          <a:xfrm>
            <a:off x="4072112" y="5508241"/>
            <a:ext cx="1339567" cy="923330"/>
          </a:xfrm>
          <a:prstGeom prst="rect">
            <a:avLst/>
          </a:prstGeom>
          <a:noFill/>
        </p:spPr>
        <p:txBody>
          <a:bodyPr wrap="square" rtlCol="0">
            <a:spAutoFit/>
          </a:bodyPr>
          <a:lstStyle/>
          <a:p>
            <a:r>
              <a:rPr lang="en-GB" dirty="0"/>
              <a:t>Cape Maclear, Malawi</a:t>
            </a:r>
          </a:p>
        </p:txBody>
      </p:sp>
      <p:sp>
        <p:nvSpPr>
          <p:cNvPr id="18" name="TextBox 17">
            <a:extLst>
              <a:ext uri="{FF2B5EF4-FFF2-40B4-BE49-F238E27FC236}">
                <a16:creationId xmlns="" xmlns:a16="http://schemas.microsoft.com/office/drawing/2014/main" id="{05006254-741F-45AE-B694-005544191444}"/>
              </a:ext>
            </a:extLst>
          </p:cNvPr>
          <p:cNvSpPr txBox="1"/>
          <p:nvPr/>
        </p:nvSpPr>
        <p:spPr>
          <a:xfrm>
            <a:off x="6500317" y="2593745"/>
            <a:ext cx="5156277"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b="1" dirty="0">
                <a:latin typeface="+mj-lt"/>
              </a:rPr>
              <a:t>Currently farmers reliant on growing maize for 3 months to produce enough food for a year</a:t>
            </a:r>
          </a:p>
          <a:p>
            <a:pPr marL="285750" indent="-285750">
              <a:lnSpc>
                <a:spcPct val="150000"/>
              </a:lnSpc>
              <a:buFont typeface="Arial" panose="020B0604020202020204" pitchFamily="34" charset="0"/>
              <a:buChar char="•"/>
            </a:pPr>
            <a:r>
              <a:rPr lang="en-GB" sz="2400" b="1" dirty="0">
                <a:latin typeface="+mj-lt"/>
              </a:rPr>
              <a:t>3 hectare site approved for pilot</a:t>
            </a:r>
          </a:p>
          <a:p>
            <a:pPr marL="285750" indent="-285750">
              <a:lnSpc>
                <a:spcPct val="150000"/>
              </a:lnSpc>
              <a:buFont typeface="Arial" panose="020B0604020202020204" pitchFamily="34" charset="0"/>
              <a:buChar char="•"/>
            </a:pPr>
            <a:r>
              <a:rPr lang="en-GB" sz="2400" b="1" dirty="0">
                <a:latin typeface="+mj-lt"/>
              </a:rPr>
              <a:t>400 hectare site already offered if successful</a:t>
            </a:r>
          </a:p>
        </p:txBody>
      </p:sp>
      <p:sp>
        <p:nvSpPr>
          <p:cNvPr id="11" name="TextBox 10">
            <a:extLst>
              <a:ext uri="{FF2B5EF4-FFF2-40B4-BE49-F238E27FC236}">
                <a16:creationId xmlns="" xmlns:a16="http://schemas.microsoft.com/office/drawing/2014/main" id="{F6FD7612-B5FD-4E9A-8A48-83F100F8D7F7}"/>
              </a:ext>
            </a:extLst>
          </p:cNvPr>
          <p:cNvSpPr txBox="1"/>
          <p:nvPr/>
        </p:nvSpPr>
        <p:spPr>
          <a:xfrm>
            <a:off x="2917925" y="3515511"/>
            <a:ext cx="1823970" cy="956625"/>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548674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1709</TotalTime>
  <Words>342</Words>
  <Application>Microsoft Macintosh PowerPoint</Application>
  <PresentationFormat>Widescreen</PresentationFormat>
  <Paragraphs>63</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Mangal</vt:lpstr>
      <vt:lpstr>Office Theme</vt:lpstr>
      <vt:lpstr>Grocom</vt:lpstr>
      <vt:lpstr>Sustainable Solar Powered Water Management Systems  (SPWMS)</vt:lpstr>
      <vt:lpstr>PowerPoint Presentation</vt:lpstr>
      <vt:lpstr>Why hasn’t it happened?</vt:lpstr>
      <vt:lpstr>The Grocom Process</vt:lpstr>
      <vt:lpstr>The Grocom Process</vt:lpstr>
      <vt:lpstr>PowerPoint Presentation</vt:lpstr>
      <vt:lpstr>PowerPoint Presentation</vt:lpstr>
      <vt:lpstr>Pilot – Cape Maclear, Lake Malawi, Malawi</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Grocom</dc:title>
  <dc:creator>Alexander Jaye</dc:creator>
  <cp:lastModifiedBy>Tyron Yuen Ty Yiu</cp:lastModifiedBy>
  <cp:revision>61</cp:revision>
  <dcterms:created xsi:type="dcterms:W3CDTF">2017-11-28T09:23:53Z</dcterms:created>
  <dcterms:modified xsi:type="dcterms:W3CDTF">2017-12-02T12:49:40Z</dcterms:modified>
</cp:coreProperties>
</file>